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8"/>
  </p:notesMasterIdLst>
  <p:handoutMasterIdLst>
    <p:handoutMasterId r:id="rId59"/>
  </p:handoutMasterIdLst>
  <p:sldIdLst>
    <p:sldId id="256" r:id="rId3"/>
    <p:sldId id="319" r:id="rId4"/>
    <p:sldId id="320" r:id="rId5"/>
    <p:sldId id="336" r:id="rId6"/>
    <p:sldId id="337" r:id="rId7"/>
    <p:sldId id="338" r:id="rId8"/>
    <p:sldId id="339" r:id="rId9"/>
    <p:sldId id="340" r:id="rId10"/>
    <p:sldId id="341" r:id="rId11"/>
    <p:sldId id="342" r:id="rId12"/>
    <p:sldId id="343" r:id="rId13"/>
    <p:sldId id="344" r:id="rId14"/>
    <p:sldId id="331" r:id="rId15"/>
    <p:sldId id="330" r:id="rId16"/>
    <p:sldId id="334" r:id="rId17"/>
    <p:sldId id="335" r:id="rId18"/>
    <p:sldId id="324" r:id="rId19"/>
    <p:sldId id="325" r:id="rId20"/>
    <p:sldId id="326" r:id="rId21"/>
    <p:sldId id="327" r:id="rId22"/>
    <p:sldId id="328" r:id="rId23"/>
    <p:sldId id="352" r:id="rId24"/>
    <p:sldId id="323" r:id="rId25"/>
    <p:sldId id="347" r:id="rId26"/>
    <p:sldId id="345" r:id="rId27"/>
    <p:sldId id="348" r:id="rId28"/>
    <p:sldId id="349" r:id="rId29"/>
    <p:sldId id="357" r:id="rId30"/>
    <p:sldId id="351" r:id="rId31"/>
    <p:sldId id="354" r:id="rId32"/>
    <p:sldId id="355" r:id="rId33"/>
    <p:sldId id="353" r:id="rId34"/>
    <p:sldId id="356" r:id="rId35"/>
    <p:sldId id="350" r:id="rId36"/>
    <p:sldId id="365" r:id="rId37"/>
    <p:sldId id="359" r:id="rId38"/>
    <p:sldId id="364" r:id="rId39"/>
    <p:sldId id="363" r:id="rId40"/>
    <p:sldId id="361" r:id="rId41"/>
    <p:sldId id="362" r:id="rId42"/>
    <p:sldId id="358"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Lst>
  <p:sldSz cx="12192000" cy="6858000"/>
  <p:notesSz cx="7099300" cy="10234613"/>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72609" autoAdjust="0"/>
  </p:normalViewPr>
  <p:slideViewPr>
    <p:cSldViewPr snapToGrid="0">
      <p:cViewPr varScale="1">
        <p:scale>
          <a:sx n="60" d="100"/>
          <a:sy n="60" d="100"/>
        </p:scale>
        <p:origin x="1469" y="48"/>
      </p:cViewPr>
      <p:guideLst/>
    </p:cSldViewPr>
  </p:slideViewPr>
  <p:notesTextViewPr>
    <p:cViewPr>
      <p:scale>
        <a:sx n="1" d="1"/>
        <a:sy n="1" d="1"/>
      </p:scale>
      <p:origin x="0" y="0"/>
    </p:cViewPr>
  </p:notesTextViewPr>
  <p:sorterViewPr>
    <p:cViewPr>
      <p:scale>
        <a:sx n="100" d="100"/>
        <a:sy n="100" d="100"/>
      </p:scale>
      <p:origin x="0" y="-93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B0B290C6-32EE-4DA8-B70C-433D2B1762B8}" type="datetimeFigureOut">
              <a:rPr lang="vi-VN" smtClean="0"/>
              <a:t>24/08/2020</a:t>
            </a:fld>
            <a:endParaRPr lang="vi-VN"/>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D98816D8-21B1-48A1-AFA6-BB548920710F}" type="slidenum">
              <a:rPr lang="vi-VN" smtClean="0"/>
              <a:t>‹#›</a:t>
            </a:fld>
            <a:endParaRPr lang="vi-VN"/>
          </a:p>
        </p:txBody>
      </p:sp>
    </p:spTree>
    <p:extLst>
      <p:ext uri="{BB962C8B-B14F-4D97-AF65-F5344CB8AC3E}">
        <p14:creationId xmlns:p14="http://schemas.microsoft.com/office/powerpoint/2010/main" val="1402093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vi-VN"/>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7F2DDD73-5FB1-461B-ABCF-CB6429B83367}" type="datetimeFigureOut">
              <a:rPr lang="vi-VN" smtClean="0"/>
              <a:t>24/08/2020</a:t>
            </a:fld>
            <a:endParaRPr lang="vi-VN"/>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vi-VN"/>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vi-VN"/>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CB4F77DB-1A72-457D-AFE5-A0AB1D374AF6}" type="slidenum">
              <a:rPr lang="vi-VN" smtClean="0"/>
              <a:t>‹#›</a:t>
            </a:fld>
            <a:endParaRPr lang="vi-VN"/>
          </a:p>
        </p:txBody>
      </p:sp>
    </p:spTree>
    <p:extLst>
      <p:ext uri="{BB962C8B-B14F-4D97-AF65-F5344CB8AC3E}">
        <p14:creationId xmlns:p14="http://schemas.microsoft.com/office/powerpoint/2010/main" val="4188732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many years internet-café or making long distance calls or sending mails via post center are pain in the butt… beside of slow it is pretty expensive. Now the technology grows dramatically the communication become cheaper, quicker and much efficient. The internet communications has also opened up to face to face communication and live update streaming  not in computer but also in mobile phones and other gadgets.</a:t>
            </a:r>
            <a:endParaRPr lang="vi-VN" dirty="0"/>
          </a:p>
        </p:txBody>
      </p:sp>
      <p:sp>
        <p:nvSpPr>
          <p:cNvPr id="4" name="Slide Number Placeholder 3"/>
          <p:cNvSpPr>
            <a:spLocks noGrp="1"/>
          </p:cNvSpPr>
          <p:nvPr>
            <p:ph type="sldNum" sz="quarter" idx="10"/>
          </p:nvPr>
        </p:nvSpPr>
        <p:spPr/>
        <p:txBody>
          <a:bodyPr/>
          <a:lstStyle/>
          <a:p>
            <a:fld id="{CB4F77DB-1A72-457D-AFE5-A0AB1D374AF6}" type="slidenum">
              <a:rPr lang="vi-VN" smtClean="0"/>
              <a:t>5</a:t>
            </a:fld>
            <a:endParaRPr lang="vi-VN"/>
          </a:p>
        </p:txBody>
      </p:sp>
    </p:spTree>
    <p:extLst>
      <p:ext uri="{BB962C8B-B14F-4D97-AF65-F5344CB8AC3E}">
        <p14:creationId xmlns:p14="http://schemas.microsoft.com/office/powerpoint/2010/main" val="108789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Đề cập đến các giá trị, tiêu chuẩn và thực tiễn của nhóm trong xã hội có sức mạnh nhất về mặt của</a:t>
            </a:r>
            <a:r>
              <a:rPr lang="vi-VN" baseline="0" dirty="0" smtClean="0"/>
              <a:t> cải</a:t>
            </a:r>
            <a:r>
              <a:rPr lang="vi-VN" dirty="0" smtClean="0"/>
              <a:t>, uy tín, địa vị và ảnh hưởng.</a:t>
            </a:r>
            <a:endParaRPr lang="vi-VN" dirty="0"/>
          </a:p>
        </p:txBody>
      </p:sp>
      <p:sp>
        <p:nvSpPr>
          <p:cNvPr id="4" name="Slide Number Placeholder 3"/>
          <p:cNvSpPr>
            <a:spLocks noGrp="1"/>
          </p:cNvSpPr>
          <p:nvPr>
            <p:ph type="sldNum" sz="quarter" idx="10"/>
          </p:nvPr>
        </p:nvSpPr>
        <p:spPr/>
        <p:txBody>
          <a:bodyPr/>
          <a:lstStyle/>
          <a:p>
            <a:fld id="{CB4F77DB-1A72-457D-AFE5-A0AB1D374AF6}" type="slidenum">
              <a:rPr lang="vi-VN" smtClean="0"/>
              <a:t>12</a:t>
            </a:fld>
            <a:endParaRPr lang="vi-VN"/>
          </a:p>
        </p:txBody>
      </p:sp>
    </p:spTree>
    <p:extLst>
      <p:ext uri="{BB962C8B-B14F-4D97-AF65-F5344CB8AC3E}">
        <p14:creationId xmlns:p14="http://schemas.microsoft.com/office/powerpoint/2010/main" val="3313470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social media:</a:t>
            </a:r>
            <a:r>
              <a:rPr lang="vi-VN" baseline="0" dirty="0" smtClean="0"/>
              <a:t> truyền thông xã hội</a:t>
            </a:r>
          </a:p>
          <a:p>
            <a:pPr rtl="0"/>
            <a:r>
              <a:rPr lang="vi-VN" dirty="0" smtClean="0"/>
              <a:t>các định dạng kỹ thuật số của các tập tin kỹ thuật số đã chuẩn bị cách thức giao tiếp hiệu quả hơn với khách hàng. Các nhà xuất bản xây dựng các cổng internet, nơi khách hàng có thể truy cập vào âm nhạc.</a:t>
            </a:r>
          </a:p>
          <a:p>
            <a:endParaRPr lang="vi-VN" dirty="0"/>
          </a:p>
        </p:txBody>
      </p:sp>
      <p:sp>
        <p:nvSpPr>
          <p:cNvPr id="4" name="Slide Number Placeholder 3"/>
          <p:cNvSpPr>
            <a:spLocks noGrp="1"/>
          </p:cNvSpPr>
          <p:nvPr>
            <p:ph type="sldNum" sz="quarter" idx="10"/>
          </p:nvPr>
        </p:nvSpPr>
        <p:spPr/>
        <p:txBody>
          <a:bodyPr/>
          <a:lstStyle/>
          <a:p>
            <a:fld id="{CB4F77DB-1A72-457D-AFE5-A0AB1D374AF6}" type="slidenum">
              <a:rPr lang="vi-VN" smtClean="0"/>
              <a:t>28</a:t>
            </a:fld>
            <a:endParaRPr lang="vi-VN"/>
          </a:p>
        </p:txBody>
      </p:sp>
    </p:spTree>
    <p:extLst>
      <p:ext uri="{BB962C8B-B14F-4D97-AF65-F5344CB8AC3E}">
        <p14:creationId xmlns:p14="http://schemas.microsoft.com/office/powerpoint/2010/main" val="379631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social media:</a:t>
            </a:r>
            <a:r>
              <a:rPr lang="vi-VN" baseline="0" dirty="0" smtClean="0"/>
              <a:t> truyền thông xã hội</a:t>
            </a:r>
          </a:p>
          <a:p>
            <a:pPr rtl="0"/>
            <a:r>
              <a:rPr lang="vi-VN" dirty="0" smtClean="0"/>
              <a:t>các định dạng kỹ thuật số của các tập tin kỹ thuật số đã chuẩn bị cách thức giao tiếp hiệu quả hơn với khách hàng. Các nhà xuất bản xây dựng các cổng internet, nơi khách hàng có thể truy cập vào âm nhạc.</a:t>
            </a:r>
          </a:p>
          <a:p>
            <a:endParaRPr lang="vi-VN" dirty="0"/>
          </a:p>
        </p:txBody>
      </p:sp>
      <p:sp>
        <p:nvSpPr>
          <p:cNvPr id="4" name="Slide Number Placeholder 3"/>
          <p:cNvSpPr>
            <a:spLocks noGrp="1"/>
          </p:cNvSpPr>
          <p:nvPr>
            <p:ph type="sldNum" sz="quarter" idx="10"/>
          </p:nvPr>
        </p:nvSpPr>
        <p:spPr/>
        <p:txBody>
          <a:bodyPr/>
          <a:lstStyle/>
          <a:p>
            <a:fld id="{CB4F77DB-1A72-457D-AFE5-A0AB1D374AF6}" type="slidenum">
              <a:rPr lang="vi-VN" smtClean="0"/>
              <a:t>29</a:t>
            </a:fld>
            <a:endParaRPr lang="vi-VN"/>
          </a:p>
        </p:txBody>
      </p:sp>
    </p:spTree>
    <p:extLst>
      <p:ext uri="{BB962C8B-B14F-4D97-AF65-F5344CB8AC3E}">
        <p14:creationId xmlns:p14="http://schemas.microsoft.com/office/powerpoint/2010/main" val="336378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Xem phim theo yêu cầu </a:t>
            </a:r>
            <a:endParaRPr lang="vi-VN" dirty="0"/>
          </a:p>
        </p:txBody>
      </p:sp>
      <p:sp>
        <p:nvSpPr>
          <p:cNvPr id="4" name="Slide Number Placeholder 3"/>
          <p:cNvSpPr>
            <a:spLocks noGrp="1"/>
          </p:cNvSpPr>
          <p:nvPr>
            <p:ph type="sldNum" sz="quarter" idx="10"/>
          </p:nvPr>
        </p:nvSpPr>
        <p:spPr/>
        <p:txBody>
          <a:bodyPr/>
          <a:lstStyle/>
          <a:p>
            <a:fld id="{CB4F77DB-1A72-457D-AFE5-A0AB1D374AF6}" type="slidenum">
              <a:rPr lang="vi-VN" smtClean="0"/>
              <a:t>33</a:t>
            </a:fld>
            <a:endParaRPr lang="vi-VN"/>
          </a:p>
        </p:txBody>
      </p:sp>
    </p:spTree>
    <p:extLst>
      <p:ext uri="{BB962C8B-B14F-4D97-AF65-F5344CB8AC3E}">
        <p14:creationId xmlns:p14="http://schemas.microsoft.com/office/powerpoint/2010/main" val="188713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CB4F77DB-1A72-457D-AFE5-A0AB1D374AF6}" type="slidenum">
              <a:rPr lang="vi-VN" smtClean="0"/>
              <a:t>34</a:t>
            </a:fld>
            <a:endParaRPr lang="vi-VN"/>
          </a:p>
        </p:txBody>
      </p:sp>
    </p:spTree>
    <p:extLst>
      <p:ext uri="{BB962C8B-B14F-4D97-AF65-F5344CB8AC3E}">
        <p14:creationId xmlns:p14="http://schemas.microsoft.com/office/powerpoint/2010/main" val="4272476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gray">
          <a:xfrm>
            <a:off x="609601" y="1371600"/>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smtClean="0">
              <a:latin typeface="Tahoma" panose="020B0604030504040204" pitchFamily="34" charset="0"/>
              <a:ea typeface="MS PGothic" panose="020B0600070205080204" pitchFamily="34" charset="-128"/>
            </a:endParaRPr>
          </a:p>
        </p:txBody>
      </p:sp>
      <p:pic>
        <p:nvPicPr>
          <p:cNvPr id="5" name="Picture 8" descr="8eCarthage-1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725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logo_H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152401"/>
            <a:ext cx="2184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ctrTitle"/>
          </p:nvPr>
        </p:nvSpPr>
        <p:spPr>
          <a:xfrm>
            <a:off x="914400" y="2133601"/>
            <a:ext cx="10363200" cy="1470025"/>
          </a:xfrm>
        </p:spPr>
        <p:txBody>
          <a:bodyPr/>
          <a:lstStyle>
            <a:lvl1pPr marL="0" indent="0">
              <a:defRPr/>
            </a:lvl1pPr>
          </a:lstStyle>
          <a:p>
            <a:pPr lvl="0"/>
            <a:r>
              <a:rPr lang="en-US" altLang="vi-VN" noProof="0" smtClean="0"/>
              <a:t>Click to edit Master title style</a:t>
            </a:r>
          </a:p>
        </p:txBody>
      </p:sp>
      <p:sp>
        <p:nvSpPr>
          <p:cNvPr id="5124" name="Rectangle 4"/>
          <p:cNvSpPr>
            <a:spLocks noGrp="1" noChangeArrowheads="1"/>
          </p:cNvSpPr>
          <p:nvPr>
            <p:ph type="subTitle" idx="1"/>
          </p:nvPr>
        </p:nvSpPr>
        <p:spPr>
          <a:xfrm>
            <a:off x="1828800" y="3886200"/>
            <a:ext cx="8534400" cy="1752600"/>
          </a:xfrm>
        </p:spPr>
        <p:txBody>
          <a:bodyPr/>
          <a:lstStyle>
            <a:lvl1pPr marL="0" indent="0" algn="ctr">
              <a:buFont typeface="Arial" panose="020B0604020202020204" pitchFamily="34" charset="0"/>
              <a:buNone/>
              <a:defRPr/>
            </a:lvl1pPr>
          </a:lstStyle>
          <a:p>
            <a:pPr lvl="0"/>
            <a:r>
              <a:rPr lang="en-US" altLang="vi-VN" noProof="0" smtClean="0"/>
              <a:t>Click to edit Master subtitle style</a:t>
            </a:r>
          </a:p>
        </p:txBody>
      </p:sp>
      <p:sp>
        <p:nvSpPr>
          <p:cNvPr id="7" name="Rectangle 5"/>
          <p:cNvSpPr>
            <a:spLocks noGrp="1" noChangeArrowheads="1"/>
          </p:cNvSpPr>
          <p:nvPr>
            <p:ph type="dt" sz="half" idx="10"/>
          </p:nvPr>
        </p:nvSpPr>
        <p:spPr>
          <a:xfrm>
            <a:off x="609600" y="6245225"/>
            <a:ext cx="2844800" cy="476250"/>
          </a:xfrm>
        </p:spPr>
        <p:txBody>
          <a:bodyPr/>
          <a:lstStyle>
            <a:lvl1pPr>
              <a:defRPr/>
            </a:lvl1pPr>
          </a:lstStyle>
          <a:p>
            <a:fld id="{D6509F76-AB0A-448E-859D-D47CFDBEBB5A}" type="datetimeFigureOut">
              <a:rPr lang="vi-VN" smtClean="0"/>
              <a:t>24/08/2020</a:t>
            </a:fld>
            <a:endParaRPr lang="vi-VN"/>
          </a:p>
        </p:txBody>
      </p:sp>
      <p:sp>
        <p:nvSpPr>
          <p:cNvPr id="8" name="Rectangle 6"/>
          <p:cNvSpPr>
            <a:spLocks noGrp="1" noChangeArrowheads="1"/>
          </p:cNvSpPr>
          <p:nvPr>
            <p:ph type="ftr" sz="quarter" idx="11"/>
          </p:nvPr>
        </p:nvSpPr>
        <p:spPr>
          <a:xfrm>
            <a:off x="4165600" y="6245225"/>
            <a:ext cx="3860800" cy="476250"/>
          </a:xfrm>
        </p:spPr>
        <p:txBody>
          <a:bodyPr/>
          <a:lstStyle>
            <a:lvl1pPr>
              <a:defRPr/>
            </a:lvl1pPr>
          </a:lstStyle>
          <a:p>
            <a:endParaRPr lang="vi-VN"/>
          </a:p>
        </p:txBody>
      </p:sp>
      <p:sp>
        <p:nvSpPr>
          <p:cNvPr id="9" name="Rectangle 7"/>
          <p:cNvSpPr>
            <a:spLocks noGrp="1" noChangeArrowheads="1"/>
          </p:cNvSpPr>
          <p:nvPr>
            <p:ph type="sldNum" sz="quarter" idx="12"/>
          </p:nvPr>
        </p:nvSpPr>
        <p:spPr>
          <a:xfrm>
            <a:off x="8737600" y="6245225"/>
            <a:ext cx="2844800" cy="476250"/>
          </a:xfrm>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422420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1239808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28600"/>
            <a:ext cx="2743200" cy="5918200"/>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914400" y="228600"/>
            <a:ext cx="8026400"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1594578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Tree>
    <p:extLst>
      <p:ext uri="{BB962C8B-B14F-4D97-AF65-F5344CB8AC3E}">
        <p14:creationId xmlns:p14="http://schemas.microsoft.com/office/powerpoint/2010/main" val="4221323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4261084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854307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15769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8601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736573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557211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Tree>
    <p:extLst>
      <p:ext uri="{BB962C8B-B14F-4D97-AF65-F5344CB8AC3E}">
        <p14:creationId xmlns:p14="http://schemas.microsoft.com/office/powerpoint/2010/main" val="3875730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130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346959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dirty="0"/>
          </a:p>
        </p:txBody>
      </p:sp>
      <p:sp>
        <p:nvSpPr>
          <p:cNvPr id="4"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12002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vi-VN"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104510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1466074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3489003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5" name="Rectangle 6"/>
          <p:cNvSpPr>
            <a:spLocks noGrp="1" noChangeArrowheads="1"/>
          </p:cNvSpPr>
          <p:nvPr>
            <p:ph type="ftr" sz="quarter" idx="11"/>
          </p:nvPr>
        </p:nvSpPr>
        <p:spPr>
          <a:ln/>
        </p:spPr>
        <p:txBody>
          <a:bodyPr/>
          <a:lstStyle>
            <a:lvl1pPr>
              <a:defRPr/>
            </a:lvl1pPr>
          </a:lstStyle>
          <a:p>
            <a:endParaRPr lang="vi-VN"/>
          </a:p>
        </p:txBody>
      </p:sp>
      <p:sp>
        <p:nvSpPr>
          <p:cNvPr id="6"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2823871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1117600" y="1219200"/>
            <a:ext cx="5181600"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502400" y="1219200"/>
            <a:ext cx="5181600" cy="492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6" name="Rectangle 6"/>
          <p:cNvSpPr>
            <a:spLocks noGrp="1" noChangeArrowheads="1"/>
          </p:cNvSpPr>
          <p:nvPr>
            <p:ph type="ftr" sz="quarter" idx="11"/>
          </p:nvPr>
        </p:nvSpPr>
        <p:spPr>
          <a:ln/>
        </p:spPr>
        <p:txBody>
          <a:bodyPr/>
          <a:lstStyle>
            <a:lvl1pPr>
              <a:defRPr/>
            </a:lvl1pPr>
          </a:lstStyle>
          <a:p>
            <a:endParaRPr lang="vi-VN"/>
          </a:p>
        </p:txBody>
      </p:sp>
      <p:sp>
        <p:nvSpPr>
          <p:cNvPr id="7"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409198930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8" name="Rectangle 6"/>
          <p:cNvSpPr>
            <a:spLocks noGrp="1" noChangeArrowheads="1"/>
          </p:cNvSpPr>
          <p:nvPr>
            <p:ph type="ftr" sz="quarter" idx="11"/>
          </p:nvPr>
        </p:nvSpPr>
        <p:spPr>
          <a:ln/>
        </p:spPr>
        <p:txBody>
          <a:bodyPr/>
          <a:lstStyle>
            <a:lvl1pPr>
              <a:defRPr/>
            </a:lvl1pPr>
          </a:lstStyle>
          <a:p>
            <a:endParaRPr lang="vi-VN"/>
          </a:p>
        </p:txBody>
      </p:sp>
      <p:sp>
        <p:nvSpPr>
          <p:cNvPr id="9"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97135155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4" name="Rectangle 6"/>
          <p:cNvSpPr>
            <a:spLocks noGrp="1" noChangeArrowheads="1"/>
          </p:cNvSpPr>
          <p:nvPr>
            <p:ph type="ftr" sz="quarter" idx="11"/>
          </p:nvPr>
        </p:nvSpPr>
        <p:spPr>
          <a:ln/>
        </p:spPr>
        <p:txBody>
          <a:bodyPr/>
          <a:lstStyle>
            <a:lvl1pPr>
              <a:defRPr/>
            </a:lvl1pPr>
          </a:lstStyle>
          <a:p>
            <a:endParaRPr lang="vi-VN"/>
          </a:p>
        </p:txBody>
      </p:sp>
      <p:sp>
        <p:nvSpPr>
          <p:cNvPr id="5"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3488820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3" name="Rectangle 6"/>
          <p:cNvSpPr>
            <a:spLocks noGrp="1" noChangeArrowheads="1"/>
          </p:cNvSpPr>
          <p:nvPr>
            <p:ph type="ftr" sz="quarter" idx="11"/>
          </p:nvPr>
        </p:nvSpPr>
        <p:spPr>
          <a:ln/>
        </p:spPr>
        <p:txBody>
          <a:bodyPr/>
          <a:lstStyle>
            <a:lvl1pPr>
              <a:defRPr/>
            </a:lvl1pPr>
          </a:lstStyle>
          <a:p>
            <a:endParaRPr lang="vi-VN"/>
          </a:p>
        </p:txBody>
      </p:sp>
      <p:sp>
        <p:nvSpPr>
          <p:cNvPr id="4"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3497574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6" name="Rectangle 6"/>
          <p:cNvSpPr>
            <a:spLocks noGrp="1" noChangeArrowheads="1"/>
          </p:cNvSpPr>
          <p:nvPr>
            <p:ph type="ftr" sz="quarter" idx="11"/>
          </p:nvPr>
        </p:nvSpPr>
        <p:spPr>
          <a:ln/>
        </p:spPr>
        <p:txBody>
          <a:bodyPr/>
          <a:lstStyle>
            <a:lvl1pPr>
              <a:defRPr/>
            </a:lvl1pPr>
          </a:lstStyle>
          <a:p>
            <a:endParaRPr lang="vi-VN"/>
          </a:p>
        </p:txBody>
      </p:sp>
      <p:sp>
        <p:nvSpPr>
          <p:cNvPr id="7"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39823134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vi-VN"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fld id="{D6509F76-AB0A-448E-859D-D47CFDBEBB5A}" type="datetimeFigureOut">
              <a:rPr lang="vi-VN" smtClean="0"/>
              <a:t>24/08/2020</a:t>
            </a:fld>
            <a:endParaRPr lang="vi-VN"/>
          </a:p>
        </p:txBody>
      </p:sp>
      <p:sp>
        <p:nvSpPr>
          <p:cNvPr id="6" name="Rectangle 6"/>
          <p:cNvSpPr>
            <a:spLocks noGrp="1" noChangeArrowheads="1"/>
          </p:cNvSpPr>
          <p:nvPr>
            <p:ph type="ftr" sz="quarter" idx="11"/>
          </p:nvPr>
        </p:nvSpPr>
        <p:spPr>
          <a:ln/>
        </p:spPr>
        <p:txBody>
          <a:bodyPr/>
          <a:lstStyle>
            <a:lvl1pPr>
              <a:defRPr/>
            </a:lvl1pPr>
          </a:lstStyle>
          <a:p>
            <a:endParaRPr lang="vi-VN"/>
          </a:p>
        </p:txBody>
      </p:sp>
      <p:sp>
        <p:nvSpPr>
          <p:cNvPr id="7" name="Rectangle 7"/>
          <p:cNvSpPr>
            <a:spLocks noGrp="1" noChangeArrowheads="1"/>
          </p:cNvSpPr>
          <p:nvPr>
            <p:ph type="sldNum" sz="quarter" idx="12"/>
          </p:nvPr>
        </p:nvSpPr>
        <p:spPr>
          <a:ln/>
        </p:spPr>
        <p:txBody>
          <a:bodyPr/>
          <a:lstStyle>
            <a:lvl1pPr>
              <a:defRPr/>
            </a:lvl1pPr>
          </a:lstStyle>
          <a:p>
            <a:fld id="{19E2577F-2078-4E32-A0FE-D2CE8F5B9BDC}" type="slidenum">
              <a:rPr lang="vi-VN" smtClean="0"/>
              <a:t>‹#›</a:t>
            </a:fld>
            <a:endParaRPr lang="vi-VN"/>
          </a:p>
        </p:txBody>
      </p:sp>
    </p:spTree>
    <p:extLst>
      <p:ext uri="{BB962C8B-B14F-4D97-AF65-F5344CB8AC3E}">
        <p14:creationId xmlns:p14="http://schemas.microsoft.com/office/powerpoint/2010/main" val="99377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ChangeArrowheads="1"/>
          </p:cNvSpPr>
          <p:nvPr/>
        </p:nvSpPr>
        <p:spPr bwMode="gray">
          <a:xfrm>
            <a:off x="918634" y="990600"/>
            <a:ext cx="10968567" cy="7620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smtClean="0">
              <a:latin typeface="Tahoma" panose="020B0604030504040204" pitchFamily="34" charset="0"/>
              <a:ea typeface="MS PGothic" panose="020B0600070205080204" pitchFamily="34" charset="-128"/>
            </a:endParaRPr>
          </a:p>
        </p:txBody>
      </p:sp>
      <p:sp>
        <p:nvSpPr>
          <p:cNvPr id="4099" name="Rectangle 3"/>
          <p:cNvSpPr>
            <a:spLocks noGrp="1" noChangeArrowheads="1"/>
          </p:cNvSpPr>
          <p:nvPr>
            <p:ph type="title"/>
          </p:nvPr>
        </p:nvSpPr>
        <p:spPr bwMode="auto">
          <a:xfrm>
            <a:off x="914400" y="228600"/>
            <a:ext cx="10972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smtClean="0"/>
              <a:t>Click to edit Master title style</a:t>
            </a:r>
          </a:p>
        </p:txBody>
      </p:sp>
      <p:sp>
        <p:nvSpPr>
          <p:cNvPr id="4100" name="Rectangle 4"/>
          <p:cNvSpPr>
            <a:spLocks noGrp="1" noChangeArrowheads="1"/>
          </p:cNvSpPr>
          <p:nvPr>
            <p:ph type="body" idx="1"/>
          </p:nvPr>
        </p:nvSpPr>
        <p:spPr bwMode="auto">
          <a:xfrm>
            <a:off x="1117600" y="1219200"/>
            <a:ext cx="105664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smtClean="0"/>
              <a:t>Click to edit Master text styles</a:t>
            </a:r>
          </a:p>
          <a:p>
            <a:pPr lvl="1"/>
            <a:r>
              <a:rPr lang="en-US" altLang="vi-VN" smtClean="0"/>
              <a:t>Second level</a:t>
            </a:r>
          </a:p>
          <a:p>
            <a:pPr lvl="2"/>
            <a:r>
              <a:rPr lang="en-US" altLang="vi-VN" smtClean="0"/>
              <a:t>Third level</a:t>
            </a:r>
          </a:p>
          <a:p>
            <a:pPr lvl="3"/>
            <a:r>
              <a:rPr lang="en-US" altLang="vi-VN" smtClean="0"/>
              <a:t>Fourth level</a:t>
            </a:r>
          </a:p>
          <a:p>
            <a:pPr lvl="4"/>
            <a:r>
              <a:rPr lang="en-US" altLang="vi-VN" smtClean="0"/>
              <a:t>Fifth level</a:t>
            </a:r>
          </a:p>
        </p:txBody>
      </p:sp>
      <p:sp>
        <p:nvSpPr>
          <p:cNvPr id="163845" name="Rectangle 5"/>
          <p:cNvSpPr>
            <a:spLocks noGrp="1" noChangeArrowheads="1"/>
          </p:cNvSpPr>
          <p:nvPr>
            <p:ph type="dt" sz="half" idx="2"/>
          </p:nvPr>
        </p:nvSpPr>
        <p:spPr bwMode="auto">
          <a:xfrm>
            <a:off x="1219200" y="6324600"/>
            <a:ext cx="8534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00">
                <a:latin typeface="Tahoma" panose="020B0604030504040204" pitchFamily="34" charset="0"/>
                <a:ea typeface="MS PGothic" panose="020B0600070205080204" pitchFamily="34" charset="-128"/>
                <a:cs typeface="Arial" panose="020B0604020202020204" pitchFamily="34" charset="0"/>
              </a:defRPr>
            </a:lvl1pPr>
          </a:lstStyle>
          <a:p>
            <a:fld id="{D6509F76-AB0A-448E-859D-D47CFDBEBB5A}" type="datetimeFigureOut">
              <a:rPr lang="vi-VN" smtClean="0"/>
              <a:t>24/08/2020</a:t>
            </a:fld>
            <a:endParaRPr lang="vi-VN"/>
          </a:p>
        </p:txBody>
      </p:sp>
      <p:sp>
        <p:nvSpPr>
          <p:cNvPr id="163846" name="Rectangle 6"/>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800">
                <a:latin typeface="Tahoma" panose="020B0604030504040204" pitchFamily="34" charset="0"/>
                <a:ea typeface="MS PGothic" panose="020B0600070205080204" pitchFamily="34" charset="-128"/>
                <a:cs typeface="Arial" panose="020B0604020202020204" pitchFamily="34" charset="0"/>
              </a:defRPr>
            </a:lvl1pPr>
          </a:lstStyle>
          <a:p>
            <a:endParaRPr lang="vi-VN"/>
          </a:p>
        </p:txBody>
      </p:sp>
      <p:sp>
        <p:nvSpPr>
          <p:cNvPr id="163847" name="Rectangle 7"/>
          <p:cNvSpPr>
            <a:spLocks noGrp="1" noChangeArrowheads="1"/>
          </p:cNvSpPr>
          <p:nvPr>
            <p:ph type="sldNum" sz="quarter" idx="4"/>
          </p:nvPr>
        </p:nvSpPr>
        <p:spPr bwMode="auto">
          <a:xfrm>
            <a:off x="89408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Tahoma" panose="020B0604030504040204" pitchFamily="34" charset="0"/>
                <a:ea typeface="MS PGothic" panose="020B0600070205080204" pitchFamily="34" charset="-128"/>
                <a:cs typeface="Arial" panose="020B0604020202020204" pitchFamily="34" charset="0"/>
              </a:defRPr>
            </a:lvl1pPr>
          </a:lstStyle>
          <a:p>
            <a:fld id="{19E2577F-2078-4E32-A0FE-D2CE8F5B9BDC}" type="slidenum">
              <a:rPr lang="vi-VN" smtClean="0"/>
              <a:t>‹#›</a:t>
            </a:fld>
            <a:endParaRPr lang="vi-VN"/>
          </a:p>
        </p:txBody>
      </p:sp>
      <p:pic>
        <p:nvPicPr>
          <p:cNvPr id="1032" name="Picture 8" descr="8eCarthage-11.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7725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8847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marL="685800" indent="-685800" algn="l" rtl="0" eaLnBrk="1" fontAlgn="base" hangingPunct="1">
        <a:spcBef>
          <a:spcPct val="0"/>
        </a:spcBef>
        <a:spcAft>
          <a:spcPct val="0"/>
        </a:spcAft>
        <a:defRPr sz="4000" b="1" kern="1200">
          <a:solidFill>
            <a:srgbClr val="DF1738"/>
          </a:solidFill>
          <a:effectLst>
            <a:outerShdw blurRad="38100" dist="38100" dir="2700000" algn="tl">
              <a:srgbClr val="C0C0C0"/>
            </a:outerShdw>
          </a:effectLst>
          <a:latin typeface="+mj-lt"/>
          <a:ea typeface="ＭＳ Ｐゴシック" panose="020B0600070205080204" pitchFamily="34" charset="-128"/>
          <a:cs typeface="+mj-cs"/>
        </a:defRPr>
      </a:lvl1pPr>
      <a:lvl2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2pPr>
      <a:lvl3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3pPr>
      <a:lvl4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4pPr>
      <a:lvl5pPr marL="6858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ＭＳ Ｐゴシック" panose="020B0600070205080204" pitchFamily="34" charset="-128"/>
        </a:defRPr>
      </a:lvl5pPr>
      <a:lvl6pPr marL="11430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6pPr>
      <a:lvl7pPr marL="16002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7pPr>
      <a:lvl8pPr marL="20574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8pPr>
      <a:lvl9pPr marL="2514600" indent="-685800" algn="l" rtl="0" eaLnBrk="1" fontAlgn="base" hangingPunct="1">
        <a:spcBef>
          <a:spcPct val="0"/>
        </a:spcBef>
        <a:spcAft>
          <a:spcPct val="0"/>
        </a:spcAft>
        <a:defRPr sz="4000" b="1">
          <a:solidFill>
            <a:srgbClr val="DF1738"/>
          </a:solidFill>
          <a:effectLst>
            <a:outerShdw blurRad="38100" dist="38100" dir="2700000" algn="tl">
              <a:srgbClr val="C0C0C0"/>
            </a:outerShdw>
          </a:effectLst>
          <a:latin typeface="Arial" panose="020B0604020202020204" pitchFamily="34" charset="0"/>
          <a:ea typeface="MS PGothic" panose="020B0600070205080204" pitchFamily="34" charset="-128"/>
        </a:defRPr>
      </a:lvl9pPr>
    </p:titleStyle>
    <p:bodyStyle>
      <a:lvl1pPr marL="342900" indent="-342900" algn="l" rtl="0" eaLnBrk="1" fontAlgn="base" hangingPunct="1">
        <a:spcBef>
          <a:spcPct val="20000"/>
        </a:spcBef>
        <a:spcAft>
          <a:spcPct val="0"/>
        </a:spcAft>
        <a:buClr>
          <a:schemeClr val="tx1"/>
        </a:buClr>
        <a:buFont typeface="Arial" panose="020B0604020202020204" pitchFamily="34" charset="0"/>
        <a:buChar char="˗"/>
        <a:defRPr sz="28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1pPr>
      <a:lvl2pPr marL="742950" indent="-285750" algn="l" rtl="0" eaLnBrk="1" fontAlgn="base" hangingPunct="1">
        <a:spcBef>
          <a:spcPct val="20000"/>
        </a:spcBef>
        <a:spcAft>
          <a:spcPct val="0"/>
        </a:spcAft>
        <a:buClr>
          <a:srgbClr val="E21738"/>
        </a:buClr>
        <a:buFont typeface="Wingdings" panose="05000000000000000000" pitchFamily="2" charset="2"/>
        <a:buChar char="§"/>
        <a:defRPr sz="24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2pPr>
      <a:lvl3pPr marL="1143000" indent="-228600" algn="l" rtl="0" eaLnBrk="1" fontAlgn="base" hangingPunct="1">
        <a:spcBef>
          <a:spcPct val="20000"/>
        </a:spcBef>
        <a:spcAft>
          <a:spcPct val="0"/>
        </a:spcAft>
        <a:buClr>
          <a:srgbClr val="98877D"/>
        </a:buClr>
        <a:buChar char="•"/>
        <a:defRPr sz="20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3pPr>
      <a:lvl4pPr marL="16002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4pPr>
      <a:lvl5pPr marL="20574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effectLst>
            <a:outerShdw blurRad="38100" dist="38100" dir="2700000" algn="tl">
              <a:srgbClr val="C0C0C0"/>
            </a:outerShdw>
          </a:effectLst>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smtClean="0">
              <a:latin typeface="Tahoma" panose="020B0604030504040204" pitchFamily="34" charset="0"/>
              <a:ea typeface="MS PGothic" panose="020B0600070205080204" pitchFamily="34" charset="-128"/>
            </a:endParaRPr>
          </a:p>
        </p:txBody>
      </p:sp>
      <p:sp>
        <p:nvSpPr>
          <p:cNvPr id="163842" name="Rectangle 2"/>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kumimoji="1" lang="en-GB" altLang="vi-VN" sz="2400" smtClean="0">
              <a:latin typeface="Tahoma" panose="020B0604030504040204" pitchFamily="34" charset="0"/>
              <a:ea typeface="MS PGothic" panose="020B0600070205080204" pitchFamily="34" charset="-128"/>
            </a:endParaRPr>
          </a:p>
        </p:txBody>
      </p:sp>
      <p:pic>
        <p:nvPicPr>
          <p:cNvPr id="2052" name="Picture 8" descr="8eCarthage-11.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7725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9" descr="8eCarthage-21.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22401" y="457201"/>
            <a:ext cx="1293284"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Box 9"/>
          <p:cNvSpPr txBox="1">
            <a:spLocks noChangeArrowheads="1"/>
          </p:cNvSpPr>
          <p:nvPr/>
        </p:nvSpPr>
        <p:spPr bwMode="auto">
          <a:xfrm>
            <a:off x="1219200" y="6477001"/>
            <a:ext cx="6807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MS PGothic" panose="020B0600070205080204" pitchFamily="34" charset="-128"/>
              </a:defRPr>
            </a:lvl1pPr>
            <a:lvl2pPr marL="742950" indent="-285750">
              <a:defRPr>
                <a:solidFill>
                  <a:schemeClr val="tx1"/>
                </a:solidFill>
                <a:latin typeface="Times New Roman" panose="02020603050405020304" pitchFamily="18" charset="0"/>
                <a:ea typeface="MS PGothic" panose="020B0600070205080204" pitchFamily="34" charset="-128"/>
              </a:defRPr>
            </a:lvl2pPr>
            <a:lvl3pPr marL="1143000" indent="-228600">
              <a:defRPr>
                <a:solidFill>
                  <a:schemeClr val="tx1"/>
                </a:solidFill>
                <a:latin typeface="Times New Roman" panose="02020603050405020304" pitchFamily="18" charset="0"/>
                <a:ea typeface="MS PGothic" panose="020B0600070205080204" pitchFamily="34" charset="-128"/>
              </a:defRPr>
            </a:lvl3pPr>
            <a:lvl4pPr marL="1600200" indent="-228600">
              <a:defRPr>
                <a:solidFill>
                  <a:schemeClr val="tx1"/>
                </a:solidFill>
                <a:latin typeface="Times New Roman" panose="02020603050405020304" pitchFamily="18" charset="0"/>
                <a:ea typeface="MS PGothic" panose="020B0600070205080204" pitchFamily="34" charset="-128"/>
              </a:defRPr>
            </a:lvl4pPr>
            <a:lvl5pPr marL="2057400" indent="-228600">
              <a:defRPr>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S PGothic" panose="020B0600070205080204" pitchFamily="34" charset="-128"/>
              </a:defRPr>
            </a:lvl9pPr>
          </a:lstStyle>
          <a:p>
            <a:pPr eaLnBrk="1" hangingPunct="1">
              <a:defRPr/>
            </a:pPr>
            <a:r>
              <a:rPr lang="en-US" altLang="vi-VN" sz="1000" smtClean="0">
                <a:latin typeface="Arial" panose="020B0604020202020204" pitchFamily="34" charset="0"/>
              </a:rPr>
              <a:t>Copyright © 2011 Pearson Education</a:t>
            </a:r>
          </a:p>
        </p:txBody>
      </p:sp>
      <p:sp>
        <p:nvSpPr>
          <p:cNvPr id="2055" name="Rectangle 3"/>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smtClean="0"/>
              <a:t>Click to edit Master title style</a:t>
            </a:r>
          </a:p>
        </p:txBody>
      </p:sp>
      <p:sp>
        <p:nvSpPr>
          <p:cNvPr id="2056" name="Rectangle 4"/>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smtClean="0"/>
              <a:t>Click to edit Master text styles</a:t>
            </a:r>
          </a:p>
          <a:p>
            <a:pPr lvl="1"/>
            <a:r>
              <a:rPr lang="en-US" altLang="vi-VN" smtClean="0"/>
              <a:t>Second level</a:t>
            </a:r>
          </a:p>
          <a:p>
            <a:pPr lvl="2"/>
            <a:r>
              <a:rPr lang="en-US" altLang="vi-VN" smtClean="0"/>
              <a:t>Third level</a:t>
            </a:r>
          </a:p>
          <a:p>
            <a:pPr lvl="3"/>
            <a:r>
              <a:rPr lang="en-US" altLang="vi-VN" smtClean="0"/>
              <a:t>Fourth level</a:t>
            </a:r>
          </a:p>
          <a:p>
            <a:pPr lvl="4"/>
            <a:r>
              <a:rPr lang="en-US" altLang="vi-VN" smtClean="0"/>
              <a:t>Fifth level</a:t>
            </a:r>
          </a:p>
        </p:txBody>
      </p:sp>
    </p:spTree>
    <p:extLst>
      <p:ext uri="{BB962C8B-B14F-4D97-AF65-F5344CB8AC3E}">
        <p14:creationId xmlns:p14="http://schemas.microsoft.com/office/powerpoint/2010/main" val="28521278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sldNum="0" hdr="0" dt="0"/>
  <p:txStyles>
    <p:titleStyle>
      <a:lvl1pPr algn="l" rtl="0" eaLnBrk="1" fontAlgn="base" hangingPunct="1">
        <a:spcBef>
          <a:spcPct val="0"/>
        </a:spcBef>
        <a:spcAft>
          <a:spcPct val="0"/>
        </a:spcAft>
        <a:defRPr sz="4400" kern="1200">
          <a:solidFill>
            <a:srgbClr val="DF1738"/>
          </a:solidFill>
          <a:latin typeface="+mj-lt"/>
          <a:ea typeface="ＭＳ Ｐゴシック" panose="020B0600070205080204" pitchFamily="34" charset="-128"/>
          <a:cs typeface="+mj-cs"/>
        </a:defRPr>
      </a:lvl1pPr>
      <a:lvl2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2pPr>
      <a:lvl3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3pPr>
      <a:lvl4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4pPr>
      <a:lvl5pPr algn="l" rtl="0" eaLnBrk="1" fontAlgn="base" hangingPunct="1">
        <a:spcBef>
          <a:spcPct val="0"/>
        </a:spcBef>
        <a:spcAft>
          <a:spcPct val="0"/>
        </a:spcAft>
        <a:defRPr sz="4400">
          <a:solidFill>
            <a:srgbClr val="DF1738"/>
          </a:solidFill>
          <a:latin typeface="Tahoma" panose="020B0604030504040204" pitchFamily="34" charset="0"/>
          <a:ea typeface="ＭＳ Ｐゴシック" panose="020B0600070205080204" pitchFamily="34" charset="-128"/>
        </a:defRPr>
      </a:lvl5pPr>
      <a:lvl6pPr marL="4572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6pPr>
      <a:lvl7pPr marL="9144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7pPr>
      <a:lvl8pPr marL="13716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8pPr>
      <a:lvl9pPr marL="1828800" algn="l" rtl="0" eaLnBrk="1" fontAlgn="base" hangingPunct="1">
        <a:spcBef>
          <a:spcPct val="0"/>
        </a:spcBef>
        <a:spcAft>
          <a:spcPct val="0"/>
        </a:spcAft>
        <a:defRPr sz="4400">
          <a:solidFill>
            <a:srgbClr val="DF1738"/>
          </a:solidFill>
          <a:latin typeface="Tahoma" panose="020B0604030504040204" pitchFamily="34" charset="0"/>
          <a:ea typeface="MS PGothic" panose="020B0600070205080204" pitchFamily="34" charset="-128"/>
        </a:defRPr>
      </a:lvl9pPr>
    </p:titleStyle>
    <p:bodyStyle>
      <a:lvl1pPr marL="342900" indent="-342900" algn="l" rtl="0" eaLnBrk="1" fontAlgn="base" hangingPunct="1">
        <a:spcBef>
          <a:spcPct val="20000"/>
        </a:spcBef>
        <a:spcAft>
          <a:spcPct val="0"/>
        </a:spcAft>
        <a:buClr>
          <a:schemeClr val="tx1"/>
        </a:buClr>
        <a:buChar char="•"/>
        <a:defRPr sz="3200" kern="1200">
          <a:solidFill>
            <a:schemeClr val="tx1"/>
          </a:solidFill>
          <a:latin typeface="+mn-lt"/>
          <a:ea typeface="ＭＳ Ｐゴシック" panose="020B0600070205080204" pitchFamily="34" charset="-128"/>
          <a:cs typeface="+mn-cs"/>
        </a:defRPr>
      </a:lvl1pPr>
      <a:lvl2pPr marL="742950" indent="-285750" algn="l" rtl="0" eaLnBrk="1" fontAlgn="base" hangingPunct="1">
        <a:spcBef>
          <a:spcPct val="20000"/>
        </a:spcBef>
        <a:spcAft>
          <a:spcPct val="0"/>
        </a:spcAft>
        <a:buClr>
          <a:srgbClr val="E21738"/>
        </a:buClr>
        <a:buChar char="•"/>
        <a:defRPr sz="2800" kern="1200">
          <a:solidFill>
            <a:schemeClr val="tx1"/>
          </a:solidFill>
          <a:latin typeface="+mn-lt"/>
          <a:ea typeface="ＭＳ Ｐゴシック" panose="020B0600070205080204" pitchFamily="34" charset="-128"/>
          <a:cs typeface="+mn-cs"/>
        </a:defRPr>
      </a:lvl2pPr>
      <a:lvl3pPr marL="1143000" indent="-228600" algn="l" rtl="0" eaLnBrk="1" fontAlgn="base" hangingPunct="1">
        <a:spcBef>
          <a:spcPct val="20000"/>
        </a:spcBef>
        <a:spcAft>
          <a:spcPct val="0"/>
        </a:spcAft>
        <a:buClr>
          <a:srgbClr val="98877D"/>
        </a:buClr>
        <a:buChar char="•"/>
        <a:defRPr sz="2400" kern="1200">
          <a:solidFill>
            <a:schemeClr val="tx1"/>
          </a:solidFill>
          <a:latin typeface="+mn-lt"/>
          <a:ea typeface="ＭＳ Ｐゴシック" panose="020B0600070205080204" pitchFamily="34" charset="-128"/>
          <a:cs typeface="+mn-cs"/>
        </a:defRPr>
      </a:lvl3pPr>
      <a:lvl4pPr marL="16002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latin typeface="+mn-lt"/>
          <a:ea typeface="ＭＳ Ｐゴシック" panose="020B0600070205080204" pitchFamily="34" charset="-128"/>
          <a:cs typeface="+mn-cs"/>
        </a:defRPr>
      </a:lvl4pPr>
      <a:lvl5pPr marL="2057400" indent="-228600" algn="l" rtl="0" eaLnBrk="1" fontAlgn="base" hangingPunct="1">
        <a:spcBef>
          <a:spcPct val="20000"/>
        </a:spcBef>
        <a:spcAft>
          <a:spcPct val="0"/>
        </a:spcAft>
        <a:buClr>
          <a:srgbClr val="F3DAB0"/>
        </a:buClr>
        <a:buFont typeface="Wingdings" panose="05000000000000000000" pitchFamily="2" charset="2"/>
        <a:buChar char="©"/>
        <a:defRPr sz="2000" kern="1200">
          <a:solidFill>
            <a:schemeClr val="tx1"/>
          </a:solidFill>
          <a:latin typeface="+mn-lt"/>
          <a:ea typeface="ＭＳ Ｐゴシック"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err="1" smtClean="0">
                <a:solidFill>
                  <a:srgbClr val="000099"/>
                </a:solidFill>
                <a:effectLst/>
              </a:rPr>
              <a:t>Chương</a:t>
            </a:r>
            <a:r>
              <a:rPr lang="en-US" dirty="0" smtClean="0">
                <a:solidFill>
                  <a:srgbClr val="000099"/>
                </a:solidFill>
                <a:effectLst/>
              </a:rPr>
              <a:t> 7:</a:t>
            </a:r>
            <a:r>
              <a:rPr lang="en-US" dirty="0" smtClean="0">
                <a:effectLst/>
              </a:rPr>
              <a:t/>
            </a:r>
            <a:br>
              <a:rPr lang="en-US" dirty="0" smtClean="0">
                <a:effectLst/>
              </a:rPr>
            </a:br>
            <a:r>
              <a:rPr lang="en-US" cap="all" dirty="0" err="1" smtClean="0">
                <a:effectLst/>
              </a:rPr>
              <a:t>Tác</a:t>
            </a:r>
            <a:r>
              <a:rPr lang="en-US" cap="all" dirty="0" smtClean="0">
                <a:effectLst/>
              </a:rPr>
              <a:t> </a:t>
            </a:r>
            <a:r>
              <a:rPr lang="en-US" cap="all" dirty="0" err="1" smtClean="0">
                <a:effectLst/>
              </a:rPr>
              <a:t>động</a:t>
            </a:r>
            <a:r>
              <a:rPr lang="en-US" cap="all" dirty="0" smtClean="0">
                <a:effectLst/>
              </a:rPr>
              <a:t> </a:t>
            </a:r>
            <a:r>
              <a:rPr lang="en-US" cap="all" dirty="0" err="1" smtClean="0">
                <a:effectLst/>
              </a:rPr>
              <a:t>của</a:t>
            </a:r>
            <a:r>
              <a:rPr lang="en-US" cap="all" dirty="0" smtClean="0">
                <a:effectLst/>
              </a:rPr>
              <a:t> CNTT </a:t>
            </a:r>
            <a:br>
              <a:rPr lang="en-US" cap="all" dirty="0" smtClean="0">
                <a:effectLst/>
              </a:rPr>
            </a:br>
            <a:r>
              <a:rPr lang="en-US" cap="all" dirty="0" err="1" smtClean="0">
                <a:effectLst/>
              </a:rPr>
              <a:t>đến</a:t>
            </a:r>
            <a:r>
              <a:rPr lang="en-US" cap="all" dirty="0" smtClean="0">
                <a:effectLst/>
              </a:rPr>
              <a:t> </a:t>
            </a:r>
            <a:r>
              <a:rPr lang="en-US" cap="all" dirty="0" err="1" smtClean="0">
                <a:effectLst/>
              </a:rPr>
              <a:t>các</a:t>
            </a:r>
            <a:r>
              <a:rPr lang="en-US" cap="all" dirty="0" smtClean="0">
                <a:effectLst/>
              </a:rPr>
              <a:t> </a:t>
            </a:r>
            <a:r>
              <a:rPr lang="en-US" cap="all" dirty="0" err="1" smtClean="0">
                <a:effectLst/>
              </a:rPr>
              <a:t>vấn</a:t>
            </a:r>
            <a:r>
              <a:rPr lang="en-US" cap="all" dirty="0" smtClean="0">
                <a:effectLst/>
              </a:rPr>
              <a:t> </a:t>
            </a:r>
            <a:r>
              <a:rPr lang="en-US" cap="all" dirty="0" err="1" smtClean="0">
                <a:effectLst/>
              </a:rPr>
              <a:t>đề</a:t>
            </a:r>
            <a:r>
              <a:rPr lang="en-US" cap="all" dirty="0" smtClean="0">
                <a:effectLst/>
              </a:rPr>
              <a:t> </a:t>
            </a:r>
            <a:r>
              <a:rPr lang="en-US" cap="all" dirty="0" err="1" smtClean="0">
                <a:effectLst/>
              </a:rPr>
              <a:t>xã</a:t>
            </a:r>
            <a:r>
              <a:rPr lang="en-US" cap="all" dirty="0" smtClean="0">
                <a:effectLst/>
              </a:rPr>
              <a:t> </a:t>
            </a:r>
            <a:r>
              <a:rPr lang="en-US" cap="all" dirty="0" err="1" smtClean="0">
                <a:effectLst/>
              </a:rPr>
              <a:t>hội</a:t>
            </a:r>
            <a:r>
              <a:rPr lang="en-US" cap="all" dirty="0" smtClean="0">
                <a:effectLst/>
              </a:rPr>
              <a:t> </a:t>
            </a:r>
            <a:r>
              <a:rPr lang="en-US" cap="all" dirty="0" err="1" smtClean="0">
                <a:effectLst/>
              </a:rPr>
              <a:t>và</a:t>
            </a:r>
            <a:r>
              <a:rPr lang="en-US" cap="all" dirty="0" smtClean="0">
                <a:effectLst/>
              </a:rPr>
              <a:t> </a:t>
            </a:r>
            <a:r>
              <a:rPr lang="en-US" cap="all" dirty="0" err="1" smtClean="0">
                <a:effectLst/>
              </a:rPr>
              <a:t>kinh</a:t>
            </a:r>
            <a:r>
              <a:rPr lang="en-US" cap="all" dirty="0" smtClean="0">
                <a:effectLst/>
              </a:rPr>
              <a:t> </a:t>
            </a:r>
            <a:r>
              <a:rPr lang="en-US" cap="all" dirty="0" err="1" smtClean="0">
                <a:effectLst/>
              </a:rPr>
              <a:t>tế</a:t>
            </a:r>
            <a:endParaRPr lang="vi-VN" cap="all" dirty="0">
              <a:solidFill>
                <a:srgbClr val="C00000"/>
              </a:solidFill>
            </a:endParaRPr>
          </a:p>
        </p:txBody>
      </p:sp>
      <p:sp>
        <p:nvSpPr>
          <p:cNvPr id="3" name="Subtitle 2"/>
          <p:cNvSpPr>
            <a:spLocks noGrp="1"/>
          </p:cNvSpPr>
          <p:nvPr>
            <p:ph type="subTitle" idx="1"/>
          </p:nvPr>
        </p:nvSpPr>
        <p:spPr>
          <a:xfrm>
            <a:off x="1943100" y="4669971"/>
            <a:ext cx="8534400" cy="1752600"/>
          </a:xfrm>
        </p:spPr>
        <p:txBody>
          <a:bodyPr/>
          <a:lstStyle/>
          <a:p>
            <a:endParaRPr lang="en-US" dirty="0" smtClean="0"/>
          </a:p>
          <a:p>
            <a:r>
              <a:rPr lang="en-US" dirty="0" smtClean="0">
                <a:solidFill>
                  <a:srgbClr val="000099"/>
                </a:solidFill>
              </a:rPr>
              <a:t>GV: </a:t>
            </a:r>
            <a:r>
              <a:rPr lang="en-US" dirty="0" err="1" smtClean="0">
                <a:solidFill>
                  <a:srgbClr val="000099"/>
                </a:solidFill>
              </a:rPr>
              <a:t>Nguyễn</a:t>
            </a:r>
            <a:r>
              <a:rPr lang="en-US" dirty="0" smtClean="0">
                <a:solidFill>
                  <a:srgbClr val="000099"/>
                </a:solidFill>
              </a:rPr>
              <a:t> </a:t>
            </a:r>
            <a:r>
              <a:rPr lang="en-US" dirty="0" err="1" smtClean="0">
                <a:solidFill>
                  <a:srgbClr val="000099"/>
                </a:solidFill>
              </a:rPr>
              <a:t>Thị</a:t>
            </a:r>
            <a:r>
              <a:rPr lang="en-US" dirty="0" smtClean="0">
                <a:solidFill>
                  <a:srgbClr val="000099"/>
                </a:solidFill>
              </a:rPr>
              <a:t> </a:t>
            </a:r>
            <a:r>
              <a:rPr lang="en-US" dirty="0" err="1" smtClean="0">
                <a:solidFill>
                  <a:srgbClr val="000099"/>
                </a:solidFill>
              </a:rPr>
              <a:t>Hạnh</a:t>
            </a:r>
            <a:endParaRPr lang="vi-VN" dirty="0">
              <a:solidFill>
                <a:srgbClr val="000099"/>
              </a:solidFill>
            </a:endParaRPr>
          </a:p>
        </p:txBody>
      </p:sp>
    </p:spTree>
    <p:extLst>
      <p:ext uri="{BB962C8B-B14F-4D97-AF65-F5344CB8AC3E}">
        <p14:creationId xmlns:p14="http://schemas.microsoft.com/office/powerpoint/2010/main" val="127862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0" dirty="0" smtClean="0">
                <a:effectLst/>
              </a:rPr>
              <a:t>Disadvantages</a:t>
            </a:r>
            <a:r>
              <a:rPr lang="vi-VN" b="0" cap="all" dirty="0" smtClean="0">
                <a:effectLst/>
              </a:rPr>
              <a:t> </a:t>
            </a:r>
            <a:r>
              <a:rPr lang="vi-VN" b="0" dirty="0" smtClean="0">
                <a:effectLst/>
              </a:rPr>
              <a:t>of information technology</a:t>
            </a:r>
            <a:br>
              <a:rPr lang="vi-VN" b="0" dirty="0" smtClean="0">
                <a:effectLst/>
              </a:rPr>
            </a:br>
            <a:endParaRPr lang="vi-VN" dirty="0"/>
          </a:p>
        </p:txBody>
      </p:sp>
      <p:sp>
        <p:nvSpPr>
          <p:cNvPr id="3" name="Content Placeholder 2"/>
          <p:cNvSpPr>
            <a:spLocks noGrp="1"/>
          </p:cNvSpPr>
          <p:nvPr>
            <p:ph idx="1"/>
          </p:nvPr>
        </p:nvSpPr>
        <p:spPr/>
        <p:txBody>
          <a:bodyPr/>
          <a:lstStyle/>
          <a:p>
            <a:r>
              <a:rPr lang="vi-VN" b="1" dirty="0" smtClean="0"/>
              <a:t>Privacy (Tính riêng tư) </a:t>
            </a:r>
            <a:r>
              <a:rPr lang="vi-VN" b="1" dirty="0" smtClean="0">
                <a:sym typeface="Wingdings" panose="05000000000000000000" pitchFamily="2" charset="2"/>
              </a:rPr>
              <a:t> public</a:t>
            </a:r>
          </a:p>
          <a:p>
            <a:endParaRPr lang="vi-VN" b="1" i="1" dirty="0" smtClean="0"/>
          </a:p>
          <a:p>
            <a:endParaRPr lang="vi-VN" dirty="0"/>
          </a:p>
        </p:txBody>
      </p:sp>
      <p:pic>
        <p:nvPicPr>
          <p:cNvPr id="6" name="Picture 5"/>
          <p:cNvPicPr>
            <a:picLocks noChangeAspect="1"/>
          </p:cNvPicPr>
          <p:nvPr/>
        </p:nvPicPr>
        <p:blipFill rotWithShape="1">
          <a:blip r:embed="rId2"/>
          <a:srcRect r="2246" b="9892"/>
          <a:stretch/>
        </p:blipFill>
        <p:spPr>
          <a:xfrm>
            <a:off x="2095499" y="1828800"/>
            <a:ext cx="8477251" cy="4476750"/>
          </a:xfrm>
          <a:prstGeom prst="rect">
            <a:avLst/>
          </a:prstGeom>
        </p:spPr>
      </p:pic>
    </p:spTree>
    <p:extLst>
      <p:ext uri="{BB962C8B-B14F-4D97-AF65-F5344CB8AC3E}">
        <p14:creationId xmlns:p14="http://schemas.microsoft.com/office/powerpoint/2010/main" val="110324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0" dirty="0" smtClean="0">
                <a:effectLst/>
              </a:rPr>
              <a:t>Disadvantages</a:t>
            </a:r>
            <a:r>
              <a:rPr lang="vi-VN" b="0" cap="all" dirty="0" smtClean="0">
                <a:effectLst/>
              </a:rPr>
              <a:t> </a:t>
            </a:r>
            <a:r>
              <a:rPr lang="vi-VN" b="0" dirty="0" smtClean="0">
                <a:effectLst/>
              </a:rPr>
              <a:t>of information technology</a:t>
            </a:r>
            <a:br>
              <a:rPr lang="vi-VN" b="0" dirty="0" smtClean="0">
                <a:effectLst/>
              </a:rPr>
            </a:br>
            <a:endParaRPr lang="vi-VN" dirty="0"/>
          </a:p>
        </p:txBody>
      </p:sp>
      <p:sp>
        <p:nvSpPr>
          <p:cNvPr id="3" name="Content Placeholder 2"/>
          <p:cNvSpPr>
            <a:spLocks noGrp="1"/>
          </p:cNvSpPr>
          <p:nvPr>
            <p:ph idx="1"/>
          </p:nvPr>
        </p:nvSpPr>
        <p:spPr/>
        <p:txBody>
          <a:bodyPr/>
          <a:lstStyle/>
          <a:p>
            <a:r>
              <a:rPr lang="vi-VN" b="1" dirty="0"/>
              <a:t>Insufficient of  job </a:t>
            </a:r>
            <a:r>
              <a:rPr lang="vi-VN" b="1" dirty="0" smtClean="0"/>
              <a:t>Security (không đủ bảo mật)</a:t>
            </a:r>
          </a:p>
          <a:p>
            <a:endParaRPr lang="vi-VN" dirty="0"/>
          </a:p>
        </p:txBody>
      </p:sp>
      <p:pic>
        <p:nvPicPr>
          <p:cNvPr id="4" name="Picture 3"/>
          <p:cNvPicPr>
            <a:picLocks noChangeAspect="1"/>
          </p:cNvPicPr>
          <p:nvPr/>
        </p:nvPicPr>
        <p:blipFill>
          <a:blip r:embed="rId2"/>
          <a:stretch>
            <a:fillRect/>
          </a:stretch>
        </p:blipFill>
        <p:spPr>
          <a:xfrm>
            <a:off x="2381250" y="1924050"/>
            <a:ext cx="8869444" cy="4375150"/>
          </a:xfrm>
          <a:prstGeom prst="rect">
            <a:avLst/>
          </a:prstGeom>
        </p:spPr>
      </p:pic>
    </p:spTree>
    <p:extLst>
      <p:ext uri="{BB962C8B-B14F-4D97-AF65-F5344CB8AC3E}">
        <p14:creationId xmlns:p14="http://schemas.microsoft.com/office/powerpoint/2010/main" val="1472734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0" dirty="0" smtClean="0">
                <a:effectLst/>
              </a:rPr>
              <a:t>Disadvantages</a:t>
            </a:r>
            <a:r>
              <a:rPr lang="vi-VN" b="0" cap="all" dirty="0" smtClean="0">
                <a:effectLst/>
              </a:rPr>
              <a:t> </a:t>
            </a:r>
            <a:r>
              <a:rPr lang="vi-VN" b="0" dirty="0" smtClean="0">
                <a:effectLst/>
              </a:rPr>
              <a:t>of information technology</a:t>
            </a:r>
            <a:br>
              <a:rPr lang="vi-VN" b="0" dirty="0" smtClean="0">
                <a:effectLst/>
              </a:rPr>
            </a:br>
            <a:endParaRPr lang="vi-VN" dirty="0"/>
          </a:p>
        </p:txBody>
      </p:sp>
      <p:sp>
        <p:nvSpPr>
          <p:cNvPr id="3" name="Content Placeholder 2"/>
          <p:cNvSpPr>
            <a:spLocks noGrp="1"/>
          </p:cNvSpPr>
          <p:nvPr>
            <p:ph idx="1"/>
          </p:nvPr>
        </p:nvSpPr>
        <p:spPr/>
        <p:txBody>
          <a:bodyPr/>
          <a:lstStyle/>
          <a:p>
            <a:r>
              <a:rPr lang="vi-VN" b="1" dirty="0"/>
              <a:t>Dominant </a:t>
            </a:r>
            <a:r>
              <a:rPr lang="vi-VN" b="1" dirty="0" smtClean="0"/>
              <a:t>culture (văn hóa thống lĩnh)</a:t>
            </a:r>
          </a:p>
          <a:p>
            <a:r>
              <a:rPr lang="vi-VN" dirty="0" smtClean="0"/>
              <a:t>Refers to the values, norms, and practices of the group within society that is most powerful in terms of weath, prestige, status, and influence.</a:t>
            </a:r>
            <a:endParaRPr lang="vi-VN" dirty="0"/>
          </a:p>
        </p:txBody>
      </p:sp>
      <p:pic>
        <p:nvPicPr>
          <p:cNvPr id="5" name="Picture 4"/>
          <p:cNvPicPr>
            <a:picLocks noChangeAspect="1"/>
          </p:cNvPicPr>
          <p:nvPr/>
        </p:nvPicPr>
        <p:blipFill>
          <a:blip r:embed="rId3"/>
          <a:stretch>
            <a:fillRect/>
          </a:stretch>
        </p:blipFill>
        <p:spPr>
          <a:xfrm>
            <a:off x="3992880" y="2717800"/>
            <a:ext cx="6888480" cy="3429000"/>
          </a:xfrm>
          <a:prstGeom prst="rect">
            <a:avLst/>
          </a:prstGeom>
        </p:spPr>
      </p:pic>
    </p:spTree>
    <p:extLst>
      <p:ext uri="{BB962C8B-B14F-4D97-AF65-F5344CB8AC3E}">
        <p14:creationId xmlns:p14="http://schemas.microsoft.com/office/powerpoint/2010/main" val="742936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Education</a:t>
            </a:r>
            <a:endParaRPr lang="vi-VN" dirty="0"/>
          </a:p>
        </p:txBody>
      </p:sp>
      <p:sp>
        <p:nvSpPr>
          <p:cNvPr id="3" name="Content Placeholder 2"/>
          <p:cNvSpPr>
            <a:spLocks noGrp="1"/>
          </p:cNvSpPr>
          <p:nvPr>
            <p:ph sz="half" idx="1"/>
          </p:nvPr>
        </p:nvSpPr>
        <p:spPr/>
        <p:txBody>
          <a:bodyPr/>
          <a:lstStyle/>
          <a:p>
            <a:r>
              <a:rPr lang="en-US" dirty="0" smtClean="0"/>
              <a:t> </a:t>
            </a:r>
            <a:endParaRPr lang="vi-VN"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83916" y="1537182"/>
            <a:ext cx="5181600" cy="429163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0" y="1537183"/>
            <a:ext cx="4877355" cy="4291633"/>
          </a:xfrm>
          <a:prstGeom prst="rect">
            <a:avLst/>
          </a:prstGeom>
        </p:spPr>
      </p:pic>
    </p:spTree>
    <p:extLst>
      <p:ext uri="{BB962C8B-B14F-4D97-AF65-F5344CB8AC3E}">
        <p14:creationId xmlns:p14="http://schemas.microsoft.com/office/powerpoint/2010/main" val="793613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Education</a:t>
            </a:r>
            <a:endParaRPr lang="vi-VN" dirty="0"/>
          </a:p>
        </p:txBody>
      </p:sp>
      <p:sp>
        <p:nvSpPr>
          <p:cNvPr id="3" name="Content Placeholder 2"/>
          <p:cNvSpPr>
            <a:spLocks noGrp="1"/>
          </p:cNvSpPr>
          <p:nvPr>
            <p:ph idx="1"/>
          </p:nvPr>
        </p:nvSpPr>
        <p:spPr/>
        <p:txBody>
          <a:bodyPr/>
          <a:lstStyle/>
          <a:p>
            <a:r>
              <a:rPr lang="vi-VN" dirty="0" smtClean="0"/>
              <a:t> </a:t>
            </a:r>
            <a:endParaRPr lang="vi-V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1623061"/>
            <a:ext cx="9720580" cy="4676139"/>
          </a:xfrm>
          <a:prstGeom prst="rect">
            <a:avLst/>
          </a:prstGeom>
        </p:spPr>
      </p:pic>
    </p:spTree>
    <p:extLst>
      <p:ext uri="{BB962C8B-B14F-4D97-AF65-F5344CB8AC3E}">
        <p14:creationId xmlns:p14="http://schemas.microsoft.com/office/powerpoint/2010/main" val="4002763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Education</a:t>
            </a:r>
            <a:endParaRPr lang="vi-VN" dirty="0"/>
          </a:p>
        </p:txBody>
      </p:sp>
      <p:sp>
        <p:nvSpPr>
          <p:cNvPr id="3" name="Content Placeholder 2"/>
          <p:cNvSpPr>
            <a:spLocks noGrp="1"/>
          </p:cNvSpPr>
          <p:nvPr>
            <p:ph idx="1"/>
          </p:nvPr>
        </p:nvSpPr>
        <p:spPr/>
        <p:txBody>
          <a:bodyPr/>
          <a:lstStyle/>
          <a:p>
            <a:r>
              <a:rPr lang="en-US" dirty="0"/>
              <a:t>access to variety of learning resources </a:t>
            </a:r>
          </a:p>
          <a:p>
            <a:r>
              <a:rPr lang="en-US" dirty="0"/>
              <a:t>immediacy to information </a:t>
            </a:r>
          </a:p>
          <a:p>
            <a:r>
              <a:rPr lang="en-US" dirty="0"/>
              <a:t>anytime learning </a:t>
            </a:r>
          </a:p>
          <a:p>
            <a:r>
              <a:rPr lang="en-US" dirty="0"/>
              <a:t>anywhere learning </a:t>
            </a:r>
          </a:p>
          <a:p>
            <a:r>
              <a:rPr lang="en-US" dirty="0"/>
              <a:t>collaborative learning </a:t>
            </a:r>
          </a:p>
          <a:p>
            <a:r>
              <a:rPr lang="en-US" dirty="0"/>
              <a:t>multimedia approach to education </a:t>
            </a:r>
          </a:p>
          <a:p>
            <a:r>
              <a:rPr lang="en-US" dirty="0"/>
              <a:t>authentic and up to date information </a:t>
            </a:r>
          </a:p>
          <a:p>
            <a:r>
              <a:rPr lang="en-US" dirty="0"/>
              <a:t>access to online libraries </a:t>
            </a:r>
          </a:p>
          <a:p>
            <a:r>
              <a:rPr lang="en-US" dirty="0"/>
              <a:t>teaching of different subjects made interesting</a:t>
            </a:r>
            <a:endParaRPr lang="vi-VN" dirty="0"/>
          </a:p>
        </p:txBody>
      </p:sp>
    </p:spTree>
    <p:extLst>
      <p:ext uri="{BB962C8B-B14F-4D97-AF65-F5344CB8AC3E}">
        <p14:creationId xmlns:p14="http://schemas.microsoft.com/office/powerpoint/2010/main" val="3800536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Education</a:t>
            </a:r>
            <a:endParaRPr lang="vi-VN" dirty="0"/>
          </a:p>
        </p:txBody>
      </p:sp>
      <p:sp>
        <p:nvSpPr>
          <p:cNvPr id="3" name="Content Placeholder 2"/>
          <p:cNvSpPr>
            <a:spLocks noGrp="1"/>
          </p:cNvSpPr>
          <p:nvPr>
            <p:ph idx="1"/>
          </p:nvPr>
        </p:nvSpPr>
        <p:spPr/>
        <p:txBody>
          <a:bodyPr/>
          <a:lstStyle/>
          <a:p>
            <a:r>
              <a:rPr lang="en-US" dirty="0"/>
              <a:t>educational data storage </a:t>
            </a:r>
          </a:p>
          <a:p>
            <a:r>
              <a:rPr lang="en-US" dirty="0"/>
              <a:t>distance education </a:t>
            </a:r>
          </a:p>
          <a:p>
            <a:r>
              <a:rPr lang="en-US" dirty="0"/>
              <a:t>access to the source of information </a:t>
            </a:r>
          </a:p>
          <a:p>
            <a:r>
              <a:rPr lang="en-US" dirty="0"/>
              <a:t>multiple communication channels-e-mail</a:t>
            </a:r>
            <a:r>
              <a:rPr lang="en-US" dirty="0" smtClean="0"/>
              <a:t>, chat, forum, </a:t>
            </a:r>
            <a:r>
              <a:rPr lang="en-US" dirty="0" err="1" smtClean="0"/>
              <a:t>blogs,etc</a:t>
            </a:r>
            <a:r>
              <a:rPr lang="en-US" dirty="0"/>
              <a:t>. </a:t>
            </a:r>
          </a:p>
          <a:p>
            <a:r>
              <a:rPr lang="en-US" dirty="0"/>
              <a:t>access to open courseware </a:t>
            </a:r>
          </a:p>
          <a:p>
            <a:r>
              <a:rPr lang="en-US" dirty="0"/>
              <a:t>better accesses to children with disabilities </a:t>
            </a:r>
          </a:p>
          <a:p>
            <a:r>
              <a:rPr lang="en-US" dirty="0"/>
              <a:t>reduces time on many routine tasks </a:t>
            </a:r>
          </a:p>
          <a:p>
            <a:endParaRPr lang="en-US" dirty="0"/>
          </a:p>
          <a:p>
            <a:endParaRPr lang="vi-VN" dirty="0"/>
          </a:p>
        </p:txBody>
      </p:sp>
    </p:spTree>
    <p:extLst>
      <p:ext uri="{BB962C8B-B14F-4D97-AF65-F5344CB8AC3E}">
        <p14:creationId xmlns:p14="http://schemas.microsoft.com/office/powerpoint/2010/main" val="3690222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a:t>
            </a:r>
            <a:r>
              <a:rPr lang="en-US" dirty="0" smtClean="0">
                <a:effectLst/>
              </a:rPr>
              <a:t>on </a:t>
            </a:r>
            <a:r>
              <a:rPr lang="vi-VN" dirty="0" smtClean="0">
                <a:effectLst/>
              </a:rPr>
              <a:t>Health</a:t>
            </a:r>
            <a:endParaRPr lang="vi-VN" dirty="0"/>
          </a:p>
        </p:txBody>
      </p:sp>
      <p:sp>
        <p:nvSpPr>
          <p:cNvPr id="4" name="AutoShape 2" descr="Image result for Robotics Surgery"/>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Robotics Surgery</a:t>
            </a:r>
            <a:endParaRPr lang="vi-V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0" y="1876616"/>
            <a:ext cx="9509760" cy="4981384"/>
          </a:xfrm>
          <a:prstGeom prst="rect">
            <a:avLst/>
          </a:prstGeom>
        </p:spPr>
      </p:pic>
    </p:spTree>
    <p:extLst>
      <p:ext uri="{BB962C8B-B14F-4D97-AF65-F5344CB8AC3E}">
        <p14:creationId xmlns:p14="http://schemas.microsoft.com/office/powerpoint/2010/main" val="29275446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a:t>
            </a:r>
            <a:r>
              <a:rPr lang="vi-VN" dirty="0">
                <a:effectLst/>
              </a:rPr>
              <a:t>Health</a:t>
            </a:r>
            <a:endParaRPr lang="vi-VN" dirty="0"/>
          </a:p>
        </p:txBody>
      </p:sp>
      <p:sp>
        <p:nvSpPr>
          <p:cNvPr id="4" name="AutoShape 2" descr="Image result for Robotics Surgery"/>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Robotics Surgery</a:t>
            </a:r>
            <a:endParaRPr lang="vi-V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1680" y="1766496"/>
            <a:ext cx="8595360" cy="4817184"/>
          </a:xfrm>
          <a:prstGeom prst="rect">
            <a:avLst/>
          </a:prstGeom>
        </p:spPr>
      </p:pic>
    </p:spTree>
    <p:extLst>
      <p:ext uri="{BB962C8B-B14F-4D97-AF65-F5344CB8AC3E}">
        <p14:creationId xmlns:p14="http://schemas.microsoft.com/office/powerpoint/2010/main" val="3382788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a:t>
            </a:r>
            <a:r>
              <a:rPr lang="vi-VN" dirty="0">
                <a:effectLst/>
              </a:rPr>
              <a:t>Health</a:t>
            </a:r>
            <a:endParaRPr lang="vi-VN" dirty="0"/>
          </a:p>
        </p:txBody>
      </p:sp>
      <p:sp>
        <p:nvSpPr>
          <p:cNvPr id="3" name="Content Placeholder 2"/>
          <p:cNvSpPr>
            <a:spLocks noGrp="1"/>
          </p:cNvSpPr>
          <p:nvPr>
            <p:ph idx="1"/>
          </p:nvPr>
        </p:nvSpPr>
        <p:spPr/>
        <p:txBody>
          <a:bodyPr/>
          <a:lstStyle/>
          <a:p>
            <a:r>
              <a:rPr lang="en-US" dirty="0" err="1" smtClean="0"/>
              <a:t>Cải</a:t>
            </a:r>
            <a:r>
              <a:rPr lang="en-US" dirty="0" smtClean="0"/>
              <a:t> </a:t>
            </a:r>
            <a:r>
              <a:rPr lang="en-US" dirty="0" err="1" smtClean="0"/>
              <a:t>thiện</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chăm</a:t>
            </a:r>
            <a:r>
              <a:rPr lang="en-US" dirty="0" smtClean="0"/>
              <a:t> </a:t>
            </a:r>
            <a:r>
              <a:rPr lang="en-US" dirty="0" err="1" smtClean="0"/>
              <a:t>sóc</a:t>
            </a:r>
            <a:r>
              <a:rPr lang="en-US" dirty="0" smtClean="0"/>
              <a:t> </a:t>
            </a:r>
            <a:r>
              <a:rPr lang="en-US" dirty="0" err="1" smtClean="0"/>
              <a:t>sức</a:t>
            </a:r>
            <a:r>
              <a:rPr lang="en-US" dirty="0" smtClean="0"/>
              <a:t> </a:t>
            </a:r>
            <a:r>
              <a:rPr lang="en-US" dirty="0" err="1" smtClean="0"/>
              <a:t>khỏe</a:t>
            </a:r>
            <a:r>
              <a:rPr lang="en-US" dirty="0" smtClean="0"/>
              <a:t>  </a:t>
            </a:r>
            <a:endParaRPr lang="vi-VN" dirty="0"/>
          </a:p>
        </p:txBody>
      </p:sp>
      <p:pic>
        <p:nvPicPr>
          <p:cNvPr id="5" name="Picture 4"/>
          <p:cNvPicPr>
            <a:picLocks noChangeAspect="1"/>
          </p:cNvPicPr>
          <p:nvPr/>
        </p:nvPicPr>
        <p:blipFill>
          <a:blip r:embed="rId2"/>
          <a:stretch>
            <a:fillRect/>
          </a:stretch>
        </p:blipFill>
        <p:spPr>
          <a:xfrm>
            <a:off x="1966912" y="1752600"/>
            <a:ext cx="8905598" cy="4394200"/>
          </a:xfrm>
          <a:prstGeom prst="rect">
            <a:avLst/>
          </a:prstGeom>
        </p:spPr>
      </p:pic>
    </p:spTree>
    <p:extLst>
      <p:ext uri="{BB962C8B-B14F-4D97-AF65-F5344CB8AC3E}">
        <p14:creationId xmlns:p14="http://schemas.microsoft.com/office/powerpoint/2010/main" val="4116343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Giới</a:t>
            </a:r>
            <a:r>
              <a:rPr lang="en-US" dirty="0" smtClean="0"/>
              <a:t> </a:t>
            </a:r>
            <a:r>
              <a:rPr lang="en-US" dirty="0" err="1" smtClean="0"/>
              <a:t>thiệu</a:t>
            </a:r>
            <a:endParaRPr lang="vi-VN" dirty="0"/>
          </a:p>
        </p:txBody>
      </p:sp>
      <p:sp>
        <p:nvSpPr>
          <p:cNvPr id="3" name="Content Placeholder 2"/>
          <p:cNvSpPr>
            <a:spLocks noGrp="1"/>
          </p:cNvSpPr>
          <p:nvPr>
            <p:ph idx="1"/>
          </p:nvPr>
        </p:nvSpPr>
        <p:spPr/>
        <p:txBody>
          <a:bodyPr/>
          <a:lstStyle/>
          <a:p>
            <a:r>
              <a:rPr lang="en-US" dirty="0" err="1" smtClean="0"/>
              <a:t>Thời</a:t>
            </a:r>
            <a:r>
              <a:rPr lang="en-US" dirty="0" smtClean="0"/>
              <a:t> </a:t>
            </a:r>
            <a:r>
              <a:rPr lang="en-US" dirty="0" err="1" smtClean="0"/>
              <a:t>đại</a:t>
            </a:r>
            <a:r>
              <a:rPr lang="en-US" dirty="0" smtClean="0"/>
              <a:t> </a:t>
            </a:r>
            <a:r>
              <a:rPr lang="en-US" dirty="0" err="1" smtClean="0"/>
              <a:t>kỷ</a:t>
            </a:r>
            <a:r>
              <a:rPr lang="en-US" dirty="0" smtClean="0"/>
              <a:t> </a:t>
            </a:r>
            <a:r>
              <a:rPr lang="en-US" dirty="0" err="1" smtClean="0"/>
              <a:t>nguyên</a:t>
            </a:r>
            <a:r>
              <a:rPr lang="en-US" dirty="0" smtClean="0"/>
              <a:t> </a:t>
            </a:r>
            <a:r>
              <a:rPr lang="en-US" dirty="0" err="1" smtClean="0"/>
              <a:t>số</a:t>
            </a:r>
            <a:endParaRPr lang="en-US" dirty="0" smtClean="0"/>
          </a:p>
          <a:p>
            <a:r>
              <a:rPr lang="en-US" dirty="0" smtClean="0"/>
              <a:t>CNTT </a:t>
            </a:r>
            <a:r>
              <a:rPr lang="en-US" dirty="0" err="1" smtClean="0"/>
              <a:t>đến</a:t>
            </a:r>
            <a:r>
              <a:rPr lang="en-US" dirty="0" smtClean="0"/>
              <a:t> </a:t>
            </a:r>
            <a:r>
              <a:rPr lang="en-US" dirty="0" err="1" smtClean="0"/>
              <a:t>từng</a:t>
            </a:r>
            <a:r>
              <a:rPr lang="en-US" dirty="0" smtClean="0"/>
              <a:t> </a:t>
            </a:r>
            <a:r>
              <a:rPr lang="en-US" dirty="0" err="1" smtClean="0"/>
              <a:t>người</a:t>
            </a:r>
            <a:r>
              <a:rPr lang="en-US" dirty="0" smtClean="0"/>
              <a:t> </a:t>
            </a:r>
            <a:r>
              <a:rPr lang="en-US" dirty="0" err="1" smtClean="0"/>
              <a:t>dân</a:t>
            </a:r>
            <a:r>
              <a:rPr lang="en-US" dirty="0" smtClean="0"/>
              <a:t>, </a:t>
            </a:r>
            <a:r>
              <a:rPr lang="en-US" dirty="0" err="1" smtClean="0"/>
              <a:t>người</a:t>
            </a:r>
            <a:r>
              <a:rPr lang="en-US" dirty="0" smtClean="0"/>
              <a:t> </a:t>
            </a:r>
            <a:r>
              <a:rPr lang="en-US" dirty="0" err="1" smtClean="0"/>
              <a:t>quản</a:t>
            </a:r>
            <a:r>
              <a:rPr lang="en-US" dirty="0" smtClean="0"/>
              <a:t> </a:t>
            </a:r>
            <a:r>
              <a:rPr lang="en-US" dirty="0" err="1" smtClean="0"/>
              <a:t>lý</a:t>
            </a:r>
            <a:r>
              <a:rPr lang="en-US" dirty="0" smtClean="0"/>
              <a:t>, </a:t>
            </a:r>
            <a:r>
              <a:rPr lang="en-US" dirty="0" err="1" smtClean="0"/>
              <a:t>nhà</a:t>
            </a:r>
            <a:r>
              <a:rPr lang="en-US" dirty="0" smtClean="0"/>
              <a:t> </a:t>
            </a:r>
            <a:r>
              <a:rPr lang="en-US" dirty="0" err="1" smtClean="0"/>
              <a:t>khoa</a:t>
            </a:r>
            <a:r>
              <a:rPr lang="en-US" dirty="0" smtClean="0"/>
              <a:t> </a:t>
            </a:r>
            <a:r>
              <a:rPr lang="en-US" dirty="0" err="1" smtClean="0"/>
              <a:t>học</a:t>
            </a:r>
            <a:r>
              <a:rPr lang="en-US" dirty="0" smtClean="0"/>
              <a:t>, </a:t>
            </a:r>
            <a:r>
              <a:rPr lang="en-US" dirty="0" err="1" smtClean="0"/>
              <a:t>người</a:t>
            </a:r>
            <a:r>
              <a:rPr lang="en-US" dirty="0" smtClean="0"/>
              <a:t> </a:t>
            </a:r>
            <a:r>
              <a:rPr lang="en-US" dirty="0" err="1" smtClean="0"/>
              <a:t>nông</a:t>
            </a:r>
            <a:r>
              <a:rPr lang="en-US" dirty="0" smtClean="0"/>
              <a:t> </a:t>
            </a:r>
            <a:r>
              <a:rPr lang="en-US" dirty="0" err="1" smtClean="0"/>
              <a:t>dân</a:t>
            </a:r>
            <a:r>
              <a:rPr lang="en-US" dirty="0" smtClean="0"/>
              <a:t>, </a:t>
            </a:r>
            <a:r>
              <a:rPr lang="en-US" dirty="0" err="1" smtClean="0"/>
              <a:t>bà</a:t>
            </a:r>
            <a:r>
              <a:rPr lang="en-US" dirty="0" smtClean="0"/>
              <a:t> </a:t>
            </a:r>
            <a:r>
              <a:rPr lang="en-US" dirty="0" err="1" smtClean="0"/>
              <a:t>nội</a:t>
            </a:r>
            <a:r>
              <a:rPr lang="en-US" dirty="0" smtClean="0"/>
              <a:t> </a:t>
            </a:r>
            <a:r>
              <a:rPr lang="en-US" dirty="0" err="1" smtClean="0"/>
              <a:t>trợ</a:t>
            </a:r>
            <a:r>
              <a:rPr lang="en-US" dirty="0" smtClean="0"/>
              <a:t>, </a:t>
            </a:r>
            <a:r>
              <a:rPr lang="en-US" dirty="0" err="1" smtClean="0"/>
              <a:t>học</a:t>
            </a:r>
            <a:r>
              <a:rPr lang="en-US" dirty="0" smtClean="0"/>
              <a:t> </a:t>
            </a:r>
            <a:r>
              <a:rPr lang="en-US" dirty="0" err="1" smtClean="0"/>
              <a:t>sinh</a:t>
            </a:r>
            <a:r>
              <a:rPr lang="en-US" dirty="0" smtClean="0"/>
              <a:t> </a:t>
            </a:r>
            <a:r>
              <a:rPr lang="en-US" dirty="0" err="1" smtClean="0"/>
              <a:t>tiểu</a:t>
            </a:r>
            <a:r>
              <a:rPr lang="en-US" dirty="0" smtClean="0"/>
              <a:t> </a:t>
            </a:r>
            <a:r>
              <a:rPr lang="en-US" dirty="0" err="1" smtClean="0"/>
              <a:t>học</a:t>
            </a:r>
            <a:r>
              <a:rPr lang="en-US" dirty="0" smtClean="0"/>
              <a:t>,…</a:t>
            </a:r>
          </a:p>
          <a:p>
            <a:r>
              <a:rPr lang="en-US" dirty="0" smtClean="0"/>
              <a:t>CNTT </a:t>
            </a:r>
            <a:r>
              <a:rPr lang="en-US" dirty="0" err="1" smtClean="0"/>
              <a:t>ảnh</a:t>
            </a:r>
            <a:r>
              <a:rPr lang="en-US" dirty="0" smtClean="0"/>
              <a:t> </a:t>
            </a:r>
            <a:r>
              <a:rPr lang="en-US" dirty="0" err="1" smtClean="0"/>
              <a:t>hưởng</a:t>
            </a:r>
            <a:r>
              <a:rPr lang="en-US" dirty="0" smtClean="0"/>
              <a:t> </a:t>
            </a:r>
            <a:r>
              <a:rPr lang="en-US" dirty="0" err="1" smtClean="0"/>
              <a:t>đến</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trong</a:t>
            </a:r>
            <a:r>
              <a:rPr lang="en-US" dirty="0" smtClean="0"/>
              <a:t> </a:t>
            </a:r>
            <a:r>
              <a:rPr lang="en-US" dirty="0" err="1" smtClean="0"/>
              <a:t>cuộc</a:t>
            </a:r>
            <a:r>
              <a:rPr lang="en-US" dirty="0" smtClean="0"/>
              <a:t> </a:t>
            </a:r>
            <a:r>
              <a:rPr lang="en-US" dirty="0" err="1" smtClean="0"/>
              <a:t>sống</a:t>
            </a:r>
            <a:endParaRPr lang="en-US" dirty="0" smtClean="0"/>
          </a:p>
          <a:p>
            <a:endParaRPr lang="vi-VN" dirty="0"/>
          </a:p>
        </p:txBody>
      </p:sp>
    </p:spTree>
    <p:extLst>
      <p:ext uri="{BB962C8B-B14F-4D97-AF65-F5344CB8AC3E}">
        <p14:creationId xmlns:p14="http://schemas.microsoft.com/office/powerpoint/2010/main" val="135591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effectLst/>
              </a:rPr>
              <a:t>Impact of IT on </a:t>
            </a:r>
            <a:r>
              <a:rPr lang="vi-VN" dirty="0">
                <a:effectLst/>
              </a:rPr>
              <a:t>Health</a:t>
            </a:r>
            <a:endParaRPr lang="vi-VN" dirty="0"/>
          </a:p>
        </p:txBody>
      </p:sp>
      <p:sp>
        <p:nvSpPr>
          <p:cNvPr id="3" name="Content Placeholder 2"/>
          <p:cNvSpPr>
            <a:spLocks noGrp="1"/>
          </p:cNvSpPr>
          <p:nvPr>
            <p:ph sz="half" idx="1"/>
          </p:nvPr>
        </p:nvSpPr>
        <p:spPr/>
        <p:txBody>
          <a:bodyPr/>
          <a:lstStyle/>
          <a:p>
            <a:r>
              <a:rPr lang="vi-VN" dirty="0"/>
              <a:t>Nanomedicines</a:t>
            </a:r>
            <a:r>
              <a:rPr lang="en-US" dirty="0" smtClean="0"/>
              <a:t>  </a:t>
            </a:r>
            <a:endParaRPr lang="vi-VN"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63265" y="1724021"/>
            <a:ext cx="5223935" cy="391795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957067"/>
            <a:ext cx="4975655" cy="3451861"/>
          </a:xfrm>
          <a:prstGeom prst="rect">
            <a:avLst/>
          </a:prstGeom>
        </p:spPr>
      </p:pic>
    </p:spTree>
    <p:extLst>
      <p:ext uri="{BB962C8B-B14F-4D97-AF65-F5344CB8AC3E}">
        <p14:creationId xmlns:p14="http://schemas.microsoft.com/office/powerpoint/2010/main" val="41185024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rPr>
              <a:t>Impact of IT on </a:t>
            </a:r>
            <a:r>
              <a:rPr lang="vi-VN" dirty="0">
                <a:effectLst/>
              </a:rPr>
              <a:t>Health</a:t>
            </a:r>
            <a:endParaRPr lang="vi-VN" dirty="0"/>
          </a:p>
        </p:txBody>
      </p:sp>
      <p:sp>
        <p:nvSpPr>
          <p:cNvPr id="6" name="Content Placeholder 5"/>
          <p:cNvSpPr>
            <a:spLocks noGrp="1"/>
          </p:cNvSpPr>
          <p:nvPr>
            <p:ph idx="1"/>
          </p:nvPr>
        </p:nvSpPr>
        <p:spPr/>
        <p:txBody>
          <a:bodyPr/>
          <a:lstStyle/>
          <a:p>
            <a:r>
              <a:rPr lang="vi-VN" dirty="0"/>
              <a:t>Genomics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219200"/>
            <a:ext cx="7680960" cy="4984445"/>
          </a:xfrm>
          <a:prstGeom prst="rect">
            <a:avLst/>
          </a:prstGeom>
        </p:spPr>
      </p:pic>
    </p:spTree>
    <p:extLst>
      <p:ext uri="{BB962C8B-B14F-4D97-AF65-F5344CB8AC3E}">
        <p14:creationId xmlns:p14="http://schemas.microsoft.com/office/powerpoint/2010/main" val="2839951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Impact of IT on </a:t>
            </a:r>
            <a:r>
              <a:rPr lang="vi-VN" dirty="0">
                <a:effectLst/>
              </a:rPr>
              <a:t>Health</a:t>
            </a:r>
            <a:endParaRPr lang="vi-VN" dirty="0"/>
          </a:p>
        </p:txBody>
      </p:sp>
      <p:sp>
        <p:nvSpPr>
          <p:cNvPr id="3" name="Content Placeholder 2"/>
          <p:cNvSpPr>
            <a:spLocks noGrp="1"/>
          </p:cNvSpPr>
          <p:nvPr>
            <p:ph idx="1"/>
          </p:nvPr>
        </p:nvSpPr>
        <p:spPr/>
        <p:txBody>
          <a:bodyPr/>
          <a:lstStyle/>
          <a:p>
            <a:endParaRPr lang="vi-VN" dirty="0" smtClean="0"/>
          </a:p>
          <a:p>
            <a:r>
              <a:rPr lang="vi-VN" dirty="0" smtClean="0"/>
              <a:t>CNTT </a:t>
            </a:r>
            <a:r>
              <a:rPr lang="vi-VN" dirty="0"/>
              <a:t>giúp cán bộ y tế nâng cao kiến thức chuyên </a:t>
            </a:r>
            <a:r>
              <a:rPr lang="vi-VN" dirty="0" smtClean="0"/>
              <a:t>môn</a:t>
            </a:r>
            <a:endParaRPr lang="en-US" dirty="0" smtClean="0"/>
          </a:p>
          <a:p>
            <a:r>
              <a:rPr lang="vi-VN" dirty="0"/>
              <a:t>CNTT giúp tự động hóa các phương tiện chẩn đoán và điều </a:t>
            </a:r>
            <a:r>
              <a:rPr lang="vi-VN" dirty="0" smtClean="0"/>
              <a:t>trị</a:t>
            </a:r>
            <a:endParaRPr lang="en-US" dirty="0" smtClean="0"/>
          </a:p>
          <a:p>
            <a:r>
              <a:rPr lang="vi-VN" dirty="0"/>
              <a:t>CNTT hỗ trợ đắc lực trong thực hành y </a:t>
            </a:r>
            <a:r>
              <a:rPr lang="vi-VN" dirty="0" smtClean="0"/>
              <a:t>khoa</a:t>
            </a:r>
          </a:p>
          <a:p>
            <a:r>
              <a:rPr lang="vi-VN" dirty="0"/>
              <a:t>CNTT giúp tăng cường chức năng quản lý bệnh viện</a:t>
            </a:r>
          </a:p>
        </p:txBody>
      </p:sp>
    </p:spTree>
    <p:extLst>
      <p:ext uri="{BB962C8B-B14F-4D97-AF65-F5344CB8AC3E}">
        <p14:creationId xmlns:p14="http://schemas.microsoft.com/office/powerpoint/2010/main" val="39806535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a:t>
            </a:r>
            <a:r>
              <a:rPr lang="vi-VN" dirty="0"/>
              <a:t> </a:t>
            </a:r>
            <a:r>
              <a:rPr lang="vi-VN" dirty="0">
                <a:effectLst/>
              </a:rPr>
              <a:t>Enviroment</a:t>
            </a:r>
            <a:endParaRPr lang="vi-VN" dirty="0"/>
          </a:p>
        </p:txBody>
      </p:sp>
      <p:sp>
        <p:nvSpPr>
          <p:cNvPr id="3" name="Content Placeholder 2"/>
          <p:cNvSpPr>
            <a:spLocks noGrp="1"/>
          </p:cNvSpPr>
          <p:nvPr>
            <p:ph idx="1"/>
          </p:nvPr>
        </p:nvSpPr>
        <p:spPr/>
        <p:txBody>
          <a:bodyPr/>
          <a:lstStyle/>
          <a:p>
            <a:r>
              <a:rPr lang="en-US" dirty="0" smtClean="0"/>
              <a:t>E-Waste </a:t>
            </a:r>
            <a:endParaRPr lang="vi-V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650" y="1505257"/>
            <a:ext cx="7410450" cy="4793943"/>
          </a:xfrm>
          <a:prstGeom prst="rect">
            <a:avLst/>
          </a:prstGeom>
        </p:spPr>
      </p:pic>
    </p:spTree>
    <p:extLst>
      <p:ext uri="{BB962C8B-B14F-4D97-AF65-F5344CB8AC3E}">
        <p14:creationId xmlns:p14="http://schemas.microsoft.com/office/powerpoint/2010/main" val="38264038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a:t>
            </a:r>
            <a:r>
              <a:rPr lang="vi-VN" dirty="0"/>
              <a:t> </a:t>
            </a:r>
            <a:r>
              <a:rPr lang="vi-VN" dirty="0">
                <a:effectLst/>
              </a:rPr>
              <a:t>Enviroment</a:t>
            </a:r>
            <a:endParaRPr lang="vi-VN" dirty="0"/>
          </a:p>
        </p:txBody>
      </p:sp>
      <p:sp>
        <p:nvSpPr>
          <p:cNvPr id="3" name="Content Placeholder 2"/>
          <p:cNvSpPr>
            <a:spLocks noGrp="1"/>
          </p:cNvSpPr>
          <p:nvPr>
            <p:ph idx="1"/>
          </p:nvPr>
        </p:nvSpPr>
        <p:spPr/>
        <p:txBody>
          <a:bodyPr/>
          <a:lstStyle/>
          <a:p>
            <a:r>
              <a:rPr lang="en-US" dirty="0"/>
              <a:t>E-Waste </a:t>
            </a:r>
            <a:endParaRPr lang="vi-VN" dirty="0"/>
          </a:p>
          <a:p>
            <a:pPr marL="0" indent="0">
              <a:buNone/>
            </a:pPr>
            <a:r>
              <a:rPr lang="en-US" dirty="0" smtClean="0"/>
              <a:t> </a:t>
            </a:r>
            <a:endParaRPr lang="vi-V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50" y="1695450"/>
            <a:ext cx="7924800" cy="4191000"/>
          </a:xfrm>
          <a:prstGeom prst="rect">
            <a:avLst/>
          </a:prstGeom>
        </p:spPr>
      </p:pic>
    </p:spTree>
    <p:extLst>
      <p:ext uri="{BB962C8B-B14F-4D97-AF65-F5344CB8AC3E}">
        <p14:creationId xmlns:p14="http://schemas.microsoft.com/office/powerpoint/2010/main" val="3657663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a:t>
            </a:r>
            <a:r>
              <a:rPr lang="en-US" dirty="0" smtClean="0"/>
              <a:t>on</a:t>
            </a:r>
            <a:r>
              <a:rPr lang="vi-VN" dirty="0" smtClean="0"/>
              <a:t> </a:t>
            </a:r>
            <a:r>
              <a:rPr lang="vi-VN" dirty="0">
                <a:effectLst/>
              </a:rPr>
              <a:t>Enviroment</a:t>
            </a:r>
            <a:endParaRPr lang="vi-VN" dirty="0"/>
          </a:p>
        </p:txBody>
      </p:sp>
      <p:sp>
        <p:nvSpPr>
          <p:cNvPr id="3" name="Content Placeholder 2"/>
          <p:cNvSpPr>
            <a:spLocks noGrp="1"/>
          </p:cNvSpPr>
          <p:nvPr>
            <p:ph idx="1"/>
          </p:nvPr>
        </p:nvSpPr>
        <p:spPr/>
        <p:txBody>
          <a:bodyPr/>
          <a:lstStyle/>
          <a:p>
            <a:r>
              <a:rPr lang="vi-VN" dirty="0"/>
              <a:t>Rác thải </a:t>
            </a:r>
            <a:r>
              <a:rPr lang="vi-VN" dirty="0" smtClean="0"/>
              <a:t>CNTT </a:t>
            </a:r>
            <a:r>
              <a:rPr lang="vi-VN" dirty="0"/>
              <a:t>hay còn gọi là rác điện - điện tử </a:t>
            </a:r>
            <a:endParaRPr lang="vi-VN" dirty="0" smtClean="0"/>
          </a:p>
          <a:p>
            <a:r>
              <a:rPr lang="vi-VN" dirty="0" smtClean="0"/>
              <a:t>Chúng chứa </a:t>
            </a:r>
            <a:r>
              <a:rPr lang="vi-VN" dirty="0"/>
              <a:t>thành phần nguy hại sau: kim loại nặng như chì, cadimi, crôm, asen và các dung môi hữu cơ. Những thành phần này có tính chất cháy - nổ, ăn mòn độc hại. </a:t>
            </a:r>
            <a:r>
              <a:rPr lang="en-US" dirty="0" smtClean="0"/>
              <a:t> </a:t>
            </a:r>
          </a:p>
          <a:p>
            <a:r>
              <a:rPr lang="vi-VN" dirty="0"/>
              <a:t> Rác thải điện tử có ảnh hưởng đến môi trường nếu không được xử lý đúng cách vì trong thành phần rác điện tử có chứa nhiều kim loại năng và hợp chất dung môi.</a:t>
            </a:r>
            <a:endParaRPr lang="en-US" dirty="0" smtClean="0"/>
          </a:p>
          <a:p>
            <a:r>
              <a:rPr lang="vi-VN" dirty="0" smtClean="0"/>
              <a:t>Tại Tp. HCM </a:t>
            </a:r>
            <a:r>
              <a:rPr lang="vi-VN" dirty="0"/>
              <a:t>có 3 đơn vị có khả năng xử lý chất thải </a:t>
            </a:r>
            <a:r>
              <a:rPr lang="vi-VN" dirty="0" smtClean="0"/>
              <a:t>CNTT:  Cty</a:t>
            </a:r>
            <a:r>
              <a:rPr lang="vi-VN" dirty="0"/>
              <a:t> cổ phần Môi trường Việt Úc, Môi trường Xanh, Môi trường Đô </a:t>
            </a:r>
            <a:r>
              <a:rPr lang="vi-VN" dirty="0" smtClean="0"/>
              <a:t>thị. </a:t>
            </a:r>
            <a:endParaRPr lang="vi-VN" dirty="0"/>
          </a:p>
        </p:txBody>
      </p:sp>
    </p:spTree>
    <p:extLst>
      <p:ext uri="{BB962C8B-B14F-4D97-AF65-F5344CB8AC3E}">
        <p14:creationId xmlns:p14="http://schemas.microsoft.com/office/powerpoint/2010/main" val="20489959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Entertainment</a:t>
            </a:r>
            <a:endParaRPr lang="vi-V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2700" y="1208500"/>
            <a:ext cx="7200900" cy="5406318"/>
          </a:xfrm>
        </p:spPr>
      </p:pic>
    </p:spTree>
    <p:extLst>
      <p:ext uri="{BB962C8B-B14F-4D97-AF65-F5344CB8AC3E}">
        <p14:creationId xmlns:p14="http://schemas.microsoft.com/office/powerpoint/2010/main" val="32913546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Entertainment</a:t>
            </a:r>
            <a:endParaRPr lang="vi-VN" dirty="0"/>
          </a:p>
        </p:txBody>
      </p:sp>
      <p:sp>
        <p:nvSpPr>
          <p:cNvPr id="5" name="Content Placeholder 4"/>
          <p:cNvSpPr>
            <a:spLocks noGrp="1"/>
          </p:cNvSpPr>
          <p:nvPr>
            <p:ph idx="1"/>
          </p:nvPr>
        </p:nvSpPr>
        <p:spPr/>
        <p:txBody>
          <a:bodyPr/>
          <a:lstStyle/>
          <a:p>
            <a:endParaRPr lang="vi-VN"/>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12930" y="1234281"/>
            <a:ext cx="6754894"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131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Entertainment</a:t>
            </a:r>
            <a:endParaRPr lang="vi-VN" dirty="0"/>
          </a:p>
        </p:txBody>
      </p:sp>
      <p:sp>
        <p:nvSpPr>
          <p:cNvPr id="3" name="Content Placeholder 2"/>
          <p:cNvSpPr>
            <a:spLocks noGrp="1"/>
          </p:cNvSpPr>
          <p:nvPr>
            <p:ph idx="1"/>
          </p:nvPr>
        </p:nvSpPr>
        <p:spPr/>
        <p:txBody>
          <a:bodyPr/>
          <a:lstStyle/>
          <a:p>
            <a:r>
              <a:rPr lang="vi-VN" b="1" dirty="0"/>
              <a:t>Digiatlal Publications</a:t>
            </a:r>
            <a:r>
              <a:rPr lang="vi-VN" b="1" dirty="0" smtClean="0"/>
              <a:t>: Ebooks</a:t>
            </a:r>
            <a:endParaRPr lang="vi-VN" dirty="0"/>
          </a:p>
        </p:txBody>
      </p:sp>
      <p:pic>
        <p:nvPicPr>
          <p:cNvPr id="5" name="Picture 4"/>
          <p:cNvPicPr>
            <a:picLocks noChangeAspect="1"/>
          </p:cNvPicPr>
          <p:nvPr/>
        </p:nvPicPr>
        <p:blipFill>
          <a:blip r:embed="rId3"/>
          <a:stretch>
            <a:fillRect/>
          </a:stretch>
        </p:blipFill>
        <p:spPr>
          <a:xfrm>
            <a:off x="1853746" y="1729493"/>
            <a:ext cx="7861754" cy="4417307"/>
          </a:xfrm>
          <a:prstGeom prst="rect">
            <a:avLst/>
          </a:prstGeom>
        </p:spPr>
      </p:pic>
    </p:spTree>
    <p:extLst>
      <p:ext uri="{BB962C8B-B14F-4D97-AF65-F5344CB8AC3E}">
        <p14:creationId xmlns:p14="http://schemas.microsoft.com/office/powerpoint/2010/main" val="40913039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Entertainment</a:t>
            </a:r>
            <a:endParaRPr lang="vi-VN" dirty="0"/>
          </a:p>
        </p:txBody>
      </p:sp>
      <p:sp>
        <p:nvSpPr>
          <p:cNvPr id="3" name="Content Placeholder 2"/>
          <p:cNvSpPr>
            <a:spLocks noGrp="1"/>
          </p:cNvSpPr>
          <p:nvPr>
            <p:ph idx="1"/>
          </p:nvPr>
        </p:nvSpPr>
        <p:spPr/>
        <p:txBody>
          <a:bodyPr/>
          <a:lstStyle/>
          <a:p>
            <a:r>
              <a:rPr lang="vi-VN" b="1" dirty="0" smtClean="0"/>
              <a:t>Digiatlal Publications: Online Newspapers and Magazines</a:t>
            </a:r>
            <a:endParaRPr lang="vi-VN" dirty="0"/>
          </a:p>
        </p:txBody>
      </p:sp>
      <p:pic>
        <p:nvPicPr>
          <p:cNvPr id="5" name="Picture 4"/>
          <p:cNvPicPr>
            <a:picLocks noChangeAspect="1"/>
          </p:cNvPicPr>
          <p:nvPr/>
        </p:nvPicPr>
        <p:blipFill>
          <a:blip r:embed="rId3"/>
          <a:stretch>
            <a:fillRect/>
          </a:stretch>
        </p:blipFill>
        <p:spPr>
          <a:xfrm>
            <a:off x="1695450" y="1935590"/>
            <a:ext cx="8763000" cy="4039760"/>
          </a:xfrm>
          <a:prstGeom prst="rect">
            <a:avLst/>
          </a:prstGeom>
        </p:spPr>
      </p:pic>
    </p:spTree>
    <p:extLst>
      <p:ext uri="{BB962C8B-B14F-4D97-AF65-F5344CB8AC3E}">
        <p14:creationId xmlns:p14="http://schemas.microsoft.com/office/powerpoint/2010/main" val="1153296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Giới</a:t>
            </a:r>
            <a:r>
              <a:rPr lang="en-US" dirty="0" smtClean="0"/>
              <a:t> </a:t>
            </a:r>
            <a:r>
              <a:rPr lang="en-US" dirty="0" err="1" smtClean="0"/>
              <a:t>thiệu</a:t>
            </a:r>
            <a:endParaRPr lang="vi-VN" dirty="0"/>
          </a:p>
        </p:txBody>
      </p:sp>
      <p:sp>
        <p:nvSpPr>
          <p:cNvPr id="3" name="Content Placeholder 2"/>
          <p:cNvSpPr>
            <a:spLocks noGrp="1"/>
          </p:cNvSpPr>
          <p:nvPr>
            <p:ph idx="1"/>
          </p:nvPr>
        </p:nvSpPr>
        <p:spPr/>
        <p:txBody>
          <a:bodyPr/>
          <a:lstStyle/>
          <a:p>
            <a:pPr marL="0" indent="0">
              <a:buNone/>
            </a:pPr>
            <a:r>
              <a:rPr lang="en-US" dirty="0" smtClean="0"/>
              <a:t>CNTT </a:t>
            </a:r>
            <a:r>
              <a:rPr lang="en-US" dirty="0" err="1" smtClean="0"/>
              <a:t>ảnh</a:t>
            </a:r>
            <a:r>
              <a:rPr lang="en-US" dirty="0" smtClean="0"/>
              <a:t> </a:t>
            </a:r>
            <a:r>
              <a:rPr lang="en-US" dirty="0" err="1" smtClean="0"/>
              <a:t>hưởng</a:t>
            </a:r>
            <a:r>
              <a:rPr lang="en-US" dirty="0" smtClean="0"/>
              <a:t> </a:t>
            </a:r>
            <a:r>
              <a:rPr lang="en-US" dirty="0" err="1" smtClean="0"/>
              <a:t>đến</a:t>
            </a:r>
            <a:r>
              <a:rPr lang="en-US" dirty="0" smtClean="0"/>
              <a:t> </a:t>
            </a:r>
            <a:r>
              <a:rPr lang="en-US" dirty="0" err="1" smtClean="0"/>
              <a:t>tất</a:t>
            </a:r>
            <a:r>
              <a:rPr lang="en-US" dirty="0" smtClean="0"/>
              <a:t> </a:t>
            </a:r>
            <a:r>
              <a:rPr lang="en-US" dirty="0" err="1" smtClean="0"/>
              <a:t>cả</a:t>
            </a:r>
            <a:r>
              <a:rPr lang="en-US" dirty="0" smtClean="0"/>
              <a:t> </a:t>
            </a:r>
            <a:r>
              <a:rPr lang="en-US" dirty="0" err="1" smtClean="0"/>
              <a:t>mọi</a:t>
            </a:r>
            <a:r>
              <a:rPr lang="en-US" dirty="0" smtClean="0"/>
              <a:t> </a:t>
            </a:r>
            <a:r>
              <a:rPr lang="en-US" dirty="0" err="1" smtClean="0"/>
              <a:t>lĩnh</a:t>
            </a:r>
            <a:r>
              <a:rPr lang="en-US" dirty="0" smtClean="0"/>
              <a:t> </a:t>
            </a:r>
            <a:r>
              <a:rPr lang="en-US" dirty="0" err="1" smtClean="0"/>
              <a:t>vực</a:t>
            </a:r>
            <a:r>
              <a:rPr lang="en-US" dirty="0" smtClean="0"/>
              <a:t> </a:t>
            </a:r>
            <a:r>
              <a:rPr lang="en-US" dirty="0" err="1" smtClean="0"/>
              <a:t>cuộc</a:t>
            </a:r>
            <a:r>
              <a:rPr lang="en-US" dirty="0" smtClean="0"/>
              <a:t> </a:t>
            </a:r>
            <a:r>
              <a:rPr lang="en-US" dirty="0" err="1" smtClean="0"/>
              <a:t>sống</a:t>
            </a:r>
            <a:endParaRPr lang="en-US" dirty="0" smtClean="0"/>
          </a:p>
          <a:p>
            <a:r>
              <a:rPr lang="en-US" dirty="0" err="1"/>
              <a:t>Xã</a:t>
            </a:r>
            <a:r>
              <a:rPr lang="en-US" dirty="0"/>
              <a:t> </a:t>
            </a:r>
            <a:r>
              <a:rPr lang="en-US" dirty="0" err="1"/>
              <a:t>hội</a:t>
            </a:r>
            <a:r>
              <a:rPr lang="en-US" dirty="0"/>
              <a:t> (Society)</a:t>
            </a:r>
          </a:p>
          <a:p>
            <a:r>
              <a:rPr lang="en-US" dirty="0" err="1" smtClean="0"/>
              <a:t>Giáo</a:t>
            </a:r>
            <a:r>
              <a:rPr lang="en-US" dirty="0" smtClean="0"/>
              <a:t> </a:t>
            </a:r>
            <a:r>
              <a:rPr lang="en-US" dirty="0" err="1" smtClean="0"/>
              <a:t>dục</a:t>
            </a:r>
            <a:r>
              <a:rPr lang="en-US" dirty="0" smtClean="0"/>
              <a:t> (Education)</a:t>
            </a:r>
          </a:p>
          <a:p>
            <a:r>
              <a:rPr lang="en-US" dirty="0" err="1"/>
              <a:t>Sức</a:t>
            </a:r>
            <a:r>
              <a:rPr lang="en-US" dirty="0"/>
              <a:t> </a:t>
            </a:r>
            <a:r>
              <a:rPr lang="en-US" dirty="0" err="1"/>
              <a:t>khỏe</a:t>
            </a:r>
            <a:r>
              <a:rPr lang="en-US" dirty="0"/>
              <a:t> Y </a:t>
            </a:r>
            <a:r>
              <a:rPr lang="en-US" dirty="0" err="1"/>
              <a:t>tế</a:t>
            </a:r>
            <a:r>
              <a:rPr lang="en-US" dirty="0"/>
              <a:t> (Health)</a:t>
            </a:r>
          </a:p>
          <a:p>
            <a:r>
              <a:rPr lang="en-US" dirty="0" err="1" smtClean="0"/>
              <a:t>Giải</a:t>
            </a:r>
            <a:r>
              <a:rPr lang="en-US" dirty="0" smtClean="0"/>
              <a:t> </a:t>
            </a:r>
            <a:r>
              <a:rPr lang="en-US" dirty="0" err="1"/>
              <a:t>trí</a:t>
            </a:r>
            <a:r>
              <a:rPr lang="en-US" dirty="0"/>
              <a:t> (Entertainment)</a:t>
            </a:r>
            <a:endParaRPr lang="vi-VN" dirty="0"/>
          </a:p>
          <a:p>
            <a:r>
              <a:rPr lang="en-US" dirty="0" err="1" smtClean="0"/>
              <a:t>Giao</a:t>
            </a:r>
            <a:r>
              <a:rPr lang="en-US" dirty="0" smtClean="0"/>
              <a:t> </a:t>
            </a:r>
            <a:r>
              <a:rPr lang="en-US" dirty="0" err="1" smtClean="0"/>
              <a:t>tiếp</a:t>
            </a:r>
            <a:r>
              <a:rPr lang="en-US" dirty="0" smtClean="0"/>
              <a:t> (</a:t>
            </a:r>
            <a:r>
              <a:rPr lang="en-US" dirty="0" err="1" smtClean="0"/>
              <a:t>Comunication</a:t>
            </a:r>
            <a:r>
              <a:rPr lang="en-US" dirty="0" smtClean="0"/>
              <a:t>)</a:t>
            </a:r>
          </a:p>
          <a:p>
            <a:r>
              <a:rPr lang="en-US" dirty="0" err="1" smtClean="0"/>
              <a:t>Thương</a:t>
            </a:r>
            <a:r>
              <a:rPr lang="en-US" dirty="0" smtClean="0"/>
              <a:t> </a:t>
            </a:r>
            <a:r>
              <a:rPr lang="en-US" dirty="0" err="1" smtClean="0"/>
              <a:t>mại</a:t>
            </a:r>
            <a:r>
              <a:rPr lang="en-US" dirty="0" smtClean="0"/>
              <a:t> (Business)</a:t>
            </a:r>
          </a:p>
          <a:p>
            <a:endParaRPr lang="en-US" dirty="0" smtClean="0"/>
          </a:p>
          <a:p>
            <a:endParaRPr lang="en-US" dirty="0"/>
          </a:p>
        </p:txBody>
      </p:sp>
    </p:spTree>
    <p:extLst>
      <p:ext uri="{BB962C8B-B14F-4D97-AF65-F5344CB8AC3E}">
        <p14:creationId xmlns:p14="http://schemas.microsoft.com/office/powerpoint/2010/main" val="1450718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Entertainment</a:t>
            </a:r>
            <a:endParaRPr lang="vi-VN" dirty="0"/>
          </a:p>
        </p:txBody>
      </p:sp>
      <p:sp>
        <p:nvSpPr>
          <p:cNvPr id="3" name="Content Placeholder 2"/>
          <p:cNvSpPr>
            <a:spLocks noGrp="1"/>
          </p:cNvSpPr>
          <p:nvPr>
            <p:ph idx="1"/>
          </p:nvPr>
        </p:nvSpPr>
        <p:spPr/>
        <p:txBody>
          <a:bodyPr/>
          <a:lstStyle/>
          <a:p>
            <a:r>
              <a:rPr lang="vi-VN" b="1" dirty="0"/>
              <a:t>MOVIE TICKET BOOKING</a:t>
            </a:r>
            <a:endParaRPr lang="vi-VN" dirty="0"/>
          </a:p>
        </p:txBody>
      </p:sp>
      <p:pic>
        <p:nvPicPr>
          <p:cNvPr id="6" name="Picture 5"/>
          <p:cNvPicPr>
            <a:picLocks noChangeAspect="1"/>
          </p:cNvPicPr>
          <p:nvPr/>
        </p:nvPicPr>
        <p:blipFill>
          <a:blip r:embed="rId2"/>
          <a:stretch>
            <a:fillRect/>
          </a:stretch>
        </p:blipFill>
        <p:spPr>
          <a:xfrm>
            <a:off x="3122938" y="1962943"/>
            <a:ext cx="5125711" cy="3440113"/>
          </a:xfrm>
          <a:prstGeom prst="rect">
            <a:avLst/>
          </a:prstGeom>
        </p:spPr>
      </p:pic>
    </p:spTree>
    <p:extLst>
      <p:ext uri="{BB962C8B-B14F-4D97-AF65-F5344CB8AC3E}">
        <p14:creationId xmlns:p14="http://schemas.microsoft.com/office/powerpoint/2010/main" val="1393056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Entertainment</a:t>
            </a:r>
            <a:endParaRPr lang="vi-VN" dirty="0"/>
          </a:p>
        </p:txBody>
      </p:sp>
      <p:sp>
        <p:nvSpPr>
          <p:cNvPr id="3" name="Content Placeholder 2"/>
          <p:cNvSpPr>
            <a:spLocks noGrp="1"/>
          </p:cNvSpPr>
          <p:nvPr>
            <p:ph idx="1"/>
          </p:nvPr>
        </p:nvSpPr>
        <p:spPr/>
        <p:txBody>
          <a:bodyPr/>
          <a:lstStyle/>
          <a:p>
            <a:r>
              <a:rPr lang="vi-VN" b="1" dirty="0" smtClean="0"/>
              <a:t>E-MARKETING </a:t>
            </a:r>
            <a:r>
              <a:rPr lang="vi-VN" b="1" dirty="0"/>
              <a:t>AND PROMOTION:</a:t>
            </a:r>
            <a:endParaRPr lang="vi-V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769539"/>
            <a:ext cx="5258585" cy="3826922"/>
          </a:xfrm>
          <a:prstGeom prst="rect">
            <a:avLst/>
          </a:prstGeom>
        </p:spPr>
      </p:pic>
      <p:pic>
        <p:nvPicPr>
          <p:cNvPr id="6" name="Picture 5"/>
          <p:cNvPicPr>
            <a:picLocks noChangeAspect="1"/>
          </p:cNvPicPr>
          <p:nvPr/>
        </p:nvPicPr>
        <p:blipFill>
          <a:blip r:embed="rId3"/>
          <a:stretch>
            <a:fillRect/>
          </a:stretch>
        </p:blipFill>
        <p:spPr>
          <a:xfrm>
            <a:off x="6509142" y="1769539"/>
            <a:ext cx="4838700" cy="4168575"/>
          </a:xfrm>
          <a:prstGeom prst="rect">
            <a:avLst/>
          </a:prstGeom>
        </p:spPr>
      </p:pic>
    </p:spTree>
    <p:extLst>
      <p:ext uri="{BB962C8B-B14F-4D97-AF65-F5344CB8AC3E}">
        <p14:creationId xmlns:p14="http://schemas.microsoft.com/office/powerpoint/2010/main" val="1728991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IT on Entertainment</a:t>
            </a:r>
            <a:endParaRPr lang="vi-VN" dirty="0"/>
          </a:p>
        </p:txBody>
      </p:sp>
      <p:sp>
        <p:nvSpPr>
          <p:cNvPr id="3" name="Content Placeholder 2"/>
          <p:cNvSpPr>
            <a:spLocks noGrp="1"/>
          </p:cNvSpPr>
          <p:nvPr>
            <p:ph idx="1"/>
          </p:nvPr>
        </p:nvSpPr>
        <p:spPr/>
        <p:txBody>
          <a:bodyPr/>
          <a:lstStyle/>
          <a:p>
            <a:r>
              <a:rPr lang="vi-VN" b="1" dirty="0"/>
              <a:t>NEW DEFINITION OF ENTERTAINMENT</a:t>
            </a:r>
            <a:endParaRPr lang="vi-V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66" t="12500" r="10208" b="5833"/>
          <a:stretch/>
        </p:blipFill>
        <p:spPr>
          <a:xfrm>
            <a:off x="3162300" y="1797455"/>
            <a:ext cx="6477000" cy="4501745"/>
          </a:xfrm>
          <a:prstGeom prst="rect">
            <a:avLst/>
          </a:prstGeom>
        </p:spPr>
      </p:pic>
    </p:spTree>
    <p:extLst>
      <p:ext uri="{BB962C8B-B14F-4D97-AF65-F5344CB8AC3E}">
        <p14:creationId xmlns:p14="http://schemas.microsoft.com/office/powerpoint/2010/main" val="33563216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Entertainment</a:t>
            </a:r>
            <a:endParaRPr lang="vi-VN" dirty="0"/>
          </a:p>
        </p:txBody>
      </p:sp>
      <p:sp>
        <p:nvSpPr>
          <p:cNvPr id="3" name="Content Placeholder 2"/>
          <p:cNvSpPr>
            <a:spLocks noGrp="1"/>
          </p:cNvSpPr>
          <p:nvPr>
            <p:ph idx="1"/>
          </p:nvPr>
        </p:nvSpPr>
        <p:spPr/>
        <p:txBody>
          <a:bodyPr/>
          <a:lstStyle/>
          <a:p>
            <a:r>
              <a:rPr lang="vi-VN" b="1" dirty="0"/>
              <a:t>MOVIES ON DEMAND</a:t>
            </a:r>
            <a:endParaRPr lang="vi-VN" dirty="0"/>
          </a:p>
        </p:txBody>
      </p:sp>
      <p:pic>
        <p:nvPicPr>
          <p:cNvPr id="5" name="Picture 4"/>
          <p:cNvPicPr>
            <a:picLocks noChangeAspect="1"/>
          </p:cNvPicPr>
          <p:nvPr/>
        </p:nvPicPr>
        <p:blipFill>
          <a:blip r:embed="rId3"/>
          <a:stretch>
            <a:fillRect/>
          </a:stretch>
        </p:blipFill>
        <p:spPr>
          <a:xfrm>
            <a:off x="1733550" y="1885950"/>
            <a:ext cx="3429000" cy="1371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1414463"/>
            <a:ext cx="4381500" cy="2395538"/>
          </a:xfrm>
          <a:prstGeom prst="rect">
            <a:avLst/>
          </a:prstGeom>
        </p:spPr>
      </p:pic>
      <p:pic>
        <p:nvPicPr>
          <p:cNvPr id="7" name="Picture 6"/>
          <p:cNvPicPr>
            <a:picLocks noChangeAspect="1"/>
          </p:cNvPicPr>
          <p:nvPr/>
        </p:nvPicPr>
        <p:blipFill>
          <a:blip r:embed="rId5"/>
          <a:stretch>
            <a:fillRect/>
          </a:stretch>
        </p:blipFill>
        <p:spPr>
          <a:xfrm>
            <a:off x="1733550" y="4076700"/>
            <a:ext cx="2990850" cy="1524000"/>
          </a:xfrm>
          <a:prstGeom prst="rect">
            <a:avLst/>
          </a:prstGeom>
        </p:spPr>
      </p:pic>
      <p:pic>
        <p:nvPicPr>
          <p:cNvPr id="9" name="Picture 8"/>
          <p:cNvPicPr>
            <a:picLocks noChangeAspect="1"/>
          </p:cNvPicPr>
          <p:nvPr/>
        </p:nvPicPr>
        <p:blipFill>
          <a:blip r:embed="rId6"/>
          <a:stretch>
            <a:fillRect/>
          </a:stretch>
        </p:blipFill>
        <p:spPr>
          <a:xfrm>
            <a:off x="6934200" y="3816350"/>
            <a:ext cx="3409950" cy="1958417"/>
          </a:xfrm>
          <a:prstGeom prst="rect">
            <a:avLst/>
          </a:prstGeom>
        </p:spPr>
      </p:pic>
    </p:spTree>
    <p:extLst>
      <p:ext uri="{BB962C8B-B14F-4D97-AF65-F5344CB8AC3E}">
        <p14:creationId xmlns:p14="http://schemas.microsoft.com/office/powerpoint/2010/main" val="36689017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a:t>
            </a:r>
            <a:r>
              <a:rPr lang="en-US" dirty="0" smtClean="0"/>
              <a:t>Impact </a:t>
            </a:r>
            <a:r>
              <a:rPr lang="en-US" dirty="0"/>
              <a:t>of IT on Entertainment</a:t>
            </a:r>
            <a:endParaRPr lang="vi-VN" dirty="0"/>
          </a:p>
        </p:txBody>
      </p:sp>
      <p:sp>
        <p:nvSpPr>
          <p:cNvPr id="3" name="Content Placeholder 2"/>
          <p:cNvSpPr>
            <a:spLocks noGrp="1"/>
          </p:cNvSpPr>
          <p:nvPr>
            <p:ph idx="1"/>
          </p:nvPr>
        </p:nvSpPr>
        <p:spPr/>
        <p:txBody>
          <a:bodyPr/>
          <a:lstStyle/>
          <a:p>
            <a:r>
              <a:rPr lang="en-US" dirty="0"/>
              <a:t>Problem of copyrights and </a:t>
            </a:r>
            <a:r>
              <a:rPr lang="en-US" dirty="0" smtClean="0"/>
              <a:t>piracy</a:t>
            </a:r>
          </a:p>
          <a:p>
            <a:r>
              <a:rPr lang="en-US" dirty="0"/>
              <a:t>Negative Effects of Video </a:t>
            </a:r>
            <a:r>
              <a:rPr lang="en-US" dirty="0" smtClean="0"/>
              <a:t>Game</a:t>
            </a:r>
          </a:p>
          <a:p>
            <a:endParaRPr lang="vi-VN" dirty="0"/>
          </a:p>
        </p:txBody>
      </p:sp>
    </p:spTree>
    <p:extLst>
      <p:ext uri="{BB962C8B-B14F-4D97-AF65-F5344CB8AC3E}">
        <p14:creationId xmlns:p14="http://schemas.microsoft.com/office/powerpoint/2010/main" val="7500193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Communication</a:t>
            </a:r>
            <a:endParaRPr lang="vi-VN" dirty="0"/>
          </a:p>
        </p:txBody>
      </p:sp>
      <p:sp>
        <p:nvSpPr>
          <p:cNvPr id="3" name="Content Placeholder 2"/>
          <p:cNvSpPr>
            <a:spLocks noGrp="1"/>
          </p:cNvSpPr>
          <p:nvPr>
            <p:ph idx="1"/>
          </p:nvPr>
        </p:nvSpPr>
        <p:spPr/>
        <p:txBody>
          <a:bodyPr/>
          <a:lstStyle/>
          <a:p>
            <a:endParaRPr lang="vi-VN" dirty="0"/>
          </a:p>
        </p:txBody>
      </p:sp>
      <p:pic>
        <p:nvPicPr>
          <p:cNvPr id="4" name="Picture 3"/>
          <p:cNvPicPr>
            <a:picLocks noChangeAspect="1"/>
          </p:cNvPicPr>
          <p:nvPr/>
        </p:nvPicPr>
        <p:blipFill>
          <a:blip r:embed="rId2"/>
          <a:stretch>
            <a:fillRect/>
          </a:stretch>
        </p:blipFill>
        <p:spPr>
          <a:xfrm>
            <a:off x="1714500" y="1279525"/>
            <a:ext cx="8953500" cy="4867275"/>
          </a:xfrm>
          <a:prstGeom prst="rect">
            <a:avLst/>
          </a:prstGeom>
        </p:spPr>
      </p:pic>
    </p:spTree>
    <p:extLst>
      <p:ext uri="{BB962C8B-B14F-4D97-AF65-F5344CB8AC3E}">
        <p14:creationId xmlns:p14="http://schemas.microsoft.com/office/powerpoint/2010/main" val="15787459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Communication</a:t>
            </a:r>
            <a:endParaRPr lang="vi-VN" dirty="0"/>
          </a:p>
        </p:txBody>
      </p:sp>
      <p:sp>
        <p:nvSpPr>
          <p:cNvPr id="3" name="Content Placeholder 2"/>
          <p:cNvSpPr>
            <a:spLocks noGrp="1"/>
          </p:cNvSpPr>
          <p:nvPr>
            <p:ph idx="1"/>
          </p:nvPr>
        </p:nvSpPr>
        <p:spPr/>
        <p:txBody>
          <a:bodyPr/>
          <a:lstStyle/>
          <a:p>
            <a:r>
              <a:rPr lang="en-US" dirty="0" smtClean="0"/>
              <a:t>Networks: </a:t>
            </a:r>
            <a:r>
              <a:rPr lang="en-US" dirty="0" err="1" smtClean="0"/>
              <a:t>Lans</a:t>
            </a:r>
            <a:r>
              <a:rPr lang="en-US" dirty="0" smtClean="0"/>
              <a:t> or WANs</a:t>
            </a:r>
          </a:p>
        </p:txBody>
      </p:sp>
      <p:pic>
        <p:nvPicPr>
          <p:cNvPr id="4" name="Picture 3"/>
          <p:cNvPicPr>
            <a:picLocks noChangeAspect="1"/>
          </p:cNvPicPr>
          <p:nvPr/>
        </p:nvPicPr>
        <p:blipFill>
          <a:blip r:embed="rId2"/>
          <a:stretch>
            <a:fillRect/>
          </a:stretch>
        </p:blipFill>
        <p:spPr>
          <a:xfrm>
            <a:off x="3028950" y="1661318"/>
            <a:ext cx="6457950" cy="4843463"/>
          </a:xfrm>
          <a:prstGeom prst="rect">
            <a:avLst/>
          </a:prstGeom>
        </p:spPr>
      </p:pic>
    </p:spTree>
    <p:extLst>
      <p:ext uri="{BB962C8B-B14F-4D97-AF65-F5344CB8AC3E}">
        <p14:creationId xmlns:p14="http://schemas.microsoft.com/office/powerpoint/2010/main" val="2480590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Communication</a:t>
            </a:r>
            <a:endParaRPr lang="vi-VN" dirty="0"/>
          </a:p>
        </p:txBody>
      </p:sp>
      <p:sp>
        <p:nvSpPr>
          <p:cNvPr id="3" name="Content Placeholder 2"/>
          <p:cNvSpPr>
            <a:spLocks noGrp="1"/>
          </p:cNvSpPr>
          <p:nvPr>
            <p:ph idx="1"/>
          </p:nvPr>
        </p:nvSpPr>
        <p:spPr/>
        <p:txBody>
          <a:bodyPr/>
          <a:lstStyle/>
          <a:p>
            <a:r>
              <a:rPr lang="en-US" dirty="0" smtClean="0"/>
              <a:t>Fax</a:t>
            </a:r>
          </a:p>
        </p:txBody>
      </p:sp>
      <p:pic>
        <p:nvPicPr>
          <p:cNvPr id="4" name="Picture 3"/>
          <p:cNvPicPr>
            <a:picLocks noChangeAspect="1"/>
          </p:cNvPicPr>
          <p:nvPr/>
        </p:nvPicPr>
        <p:blipFill>
          <a:blip r:embed="rId2"/>
          <a:stretch>
            <a:fillRect/>
          </a:stretch>
        </p:blipFill>
        <p:spPr>
          <a:xfrm>
            <a:off x="4876800" y="1219200"/>
            <a:ext cx="5200650" cy="5442808"/>
          </a:xfrm>
          <a:prstGeom prst="rect">
            <a:avLst/>
          </a:prstGeom>
        </p:spPr>
      </p:pic>
    </p:spTree>
    <p:extLst>
      <p:ext uri="{BB962C8B-B14F-4D97-AF65-F5344CB8AC3E}">
        <p14:creationId xmlns:p14="http://schemas.microsoft.com/office/powerpoint/2010/main" val="1481747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Communication</a:t>
            </a:r>
            <a:endParaRPr lang="vi-VN" dirty="0"/>
          </a:p>
        </p:txBody>
      </p:sp>
      <p:sp>
        <p:nvSpPr>
          <p:cNvPr id="3" name="Content Placeholder 2"/>
          <p:cNvSpPr>
            <a:spLocks noGrp="1"/>
          </p:cNvSpPr>
          <p:nvPr>
            <p:ph idx="1"/>
          </p:nvPr>
        </p:nvSpPr>
        <p:spPr/>
        <p:txBody>
          <a:bodyPr/>
          <a:lstStyle/>
          <a:p>
            <a:r>
              <a:rPr lang="en-US" dirty="0" smtClean="0"/>
              <a:t>Mobile Telephone</a:t>
            </a:r>
            <a:endParaRPr lang="vi-VN" dirty="0"/>
          </a:p>
        </p:txBody>
      </p:sp>
      <p:pic>
        <p:nvPicPr>
          <p:cNvPr id="4" name="Picture 3"/>
          <p:cNvPicPr>
            <a:picLocks noChangeAspect="1"/>
          </p:cNvPicPr>
          <p:nvPr/>
        </p:nvPicPr>
        <p:blipFill>
          <a:blip r:embed="rId2"/>
          <a:stretch>
            <a:fillRect/>
          </a:stretch>
        </p:blipFill>
        <p:spPr>
          <a:xfrm>
            <a:off x="4695824" y="1066800"/>
            <a:ext cx="5648325" cy="5512403"/>
          </a:xfrm>
          <a:prstGeom prst="rect">
            <a:avLst/>
          </a:prstGeom>
        </p:spPr>
      </p:pic>
    </p:spTree>
    <p:extLst>
      <p:ext uri="{BB962C8B-B14F-4D97-AF65-F5344CB8AC3E}">
        <p14:creationId xmlns:p14="http://schemas.microsoft.com/office/powerpoint/2010/main" val="20295019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Communication</a:t>
            </a:r>
            <a:endParaRPr lang="vi-VN" dirty="0"/>
          </a:p>
        </p:txBody>
      </p:sp>
      <p:sp>
        <p:nvSpPr>
          <p:cNvPr id="3" name="Content Placeholder 2"/>
          <p:cNvSpPr>
            <a:spLocks noGrp="1"/>
          </p:cNvSpPr>
          <p:nvPr>
            <p:ph idx="1"/>
          </p:nvPr>
        </p:nvSpPr>
        <p:spPr/>
        <p:txBody>
          <a:bodyPr/>
          <a:lstStyle/>
          <a:p>
            <a:r>
              <a:rPr lang="en-US" dirty="0" smtClean="0"/>
              <a:t>WWW: World Wide Web – Collection of pages with links to other pages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1714500"/>
            <a:ext cx="6172199" cy="5143500"/>
          </a:xfrm>
          <a:prstGeom prst="rect">
            <a:avLst/>
          </a:prstGeom>
        </p:spPr>
      </p:pic>
    </p:spTree>
    <p:extLst>
      <p:ext uri="{BB962C8B-B14F-4D97-AF65-F5344CB8AC3E}">
        <p14:creationId xmlns:p14="http://schemas.microsoft.com/office/powerpoint/2010/main" val="3749162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0" dirty="0" smtClean="0">
                <a:effectLst/>
              </a:rPr>
              <a:t>Advantages of IT in the Society</a:t>
            </a:r>
            <a:br>
              <a:rPr lang="en-US" sz="3600" b="0" dirty="0" smtClean="0">
                <a:effectLst/>
              </a:rPr>
            </a:br>
            <a:endParaRPr lang="vi-VN" sz="3600" dirty="0"/>
          </a:p>
        </p:txBody>
      </p:sp>
      <p:sp>
        <p:nvSpPr>
          <p:cNvPr id="3" name="Content Placeholder 2"/>
          <p:cNvSpPr>
            <a:spLocks noGrp="1"/>
          </p:cNvSpPr>
          <p:nvPr>
            <p:ph idx="1"/>
          </p:nvPr>
        </p:nvSpPr>
        <p:spPr/>
        <p:txBody>
          <a:bodyPr/>
          <a:lstStyle/>
          <a:p>
            <a:r>
              <a:rPr lang="vi-VN" dirty="0"/>
              <a:t>Globalization (toàn cầu hóa)</a:t>
            </a:r>
          </a:p>
        </p:txBody>
      </p:sp>
      <p:pic>
        <p:nvPicPr>
          <p:cNvPr id="6" name="Picture 5"/>
          <p:cNvPicPr>
            <a:picLocks noChangeAspect="1"/>
          </p:cNvPicPr>
          <p:nvPr/>
        </p:nvPicPr>
        <p:blipFill>
          <a:blip r:embed="rId2"/>
          <a:stretch>
            <a:fillRect/>
          </a:stretch>
        </p:blipFill>
        <p:spPr>
          <a:xfrm>
            <a:off x="2606041" y="1988820"/>
            <a:ext cx="7194232" cy="4157980"/>
          </a:xfrm>
          <a:prstGeom prst="rect">
            <a:avLst/>
          </a:prstGeom>
        </p:spPr>
      </p:pic>
    </p:spTree>
    <p:extLst>
      <p:ext uri="{BB962C8B-B14F-4D97-AF65-F5344CB8AC3E}">
        <p14:creationId xmlns:p14="http://schemas.microsoft.com/office/powerpoint/2010/main" val="10337851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Communication</a:t>
            </a:r>
            <a:endParaRPr lang="vi-VN" dirty="0"/>
          </a:p>
        </p:txBody>
      </p:sp>
      <p:sp>
        <p:nvSpPr>
          <p:cNvPr id="3" name="Content Placeholder 2"/>
          <p:cNvSpPr>
            <a:spLocks noGrp="1"/>
          </p:cNvSpPr>
          <p:nvPr>
            <p:ph idx="1"/>
          </p:nvPr>
        </p:nvSpPr>
        <p:spPr/>
        <p:txBody>
          <a:bodyPr/>
          <a:lstStyle/>
          <a:p>
            <a:r>
              <a:rPr lang="en-US" dirty="0" smtClean="0"/>
              <a:t>E-mail: </a:t>
            </a:r>
          </a:p>
        </p:txBody>
      </p:sp>
      <p:pic>
        <p:nvPicPr>
          <p:cNvPr id="4" name="Picture 3"/>
          <p:cNvPicPr>
            <a:picLocks noChangeAspect="1"/>
          </p:cNvPicPr>
          <p:nvPr/>
        </p:nvPicPr>
        <p:blipFill>
          <a:blip r:embed="rId2"/>
          <a:stretch>
            <a:fillRect/>
          </a:stretch>
        </p:blipFill>
        <p:spPr>
          <a:xfrm>
            <a:off x="2495551" y="1714500"/>
            <a:ext cx="8179574" cy="4432300"/>
          </a:xfrm>
          <a:prstGeom prst="rect">
            <a:avLst/>
          </a:prstGeom>
        </p:spPr>
      </p:pic>
    </p:spTree>
    <p:extLst>
      <p:ext uri="{BB962C8B-B14F-4D97-AF65-F5344CB8AC3E}">
        <p14:creationId xmlns:p14="http://schemas.microsoft.com/office/powerpoint/2010/main" val="41212521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a:t>
            </a:r>
            <a:r>
              <a:rPr lang="en-US" dirty="0" smtClean="0"/>
              <a:t>on Communication</a:t>
            </a:r>
            <a:endParaRPr lang="vi-VN" dirty="0"/>
          </a:p>
        </p:txBody>
      </p:sp>
      <p:sp>
        <p:nvSpPr>
          <p:cNvPr id="3" name="Content Placeholder 2"/>
          <p:cNvSpPr>
            <a:spLocks noGrp="1"/>
          </p:cNvSpPr>
          <p:nvPr>
            <p:ph idx="1"/>
          </p:nvPr>
        </p:nvSpPr>
        <p:spPr/>
        <p:txBody>
          <a:bodyPr/>
          <a:lstStyle/>
          <a:p>
            <a:r>
              <a:rPr lang="en-US" dirty="0" smtClean="0"/>
              <a:t>Video Conferencing</a:t>
            </a:r>
          </a:p>
        </p:txBody>
      </p:sp>
      <p:pic>
        <p:nvPicPr>
          <p:cNvPr id="18" name="Picture 17"/>
          <p:cNvPicPr>
            <a:picLocks noChangeAspect="1"/>
          </p:cNvPicPr>
          <p:nvPr/>
        </p:nvPicPr>
        <p:blipFill>
          <a:blip r:embed="rId2"/>
          <a:stretch>
            <a:fillRect/>
          </a:stretch>
        </p:blipFill>
        <p:spPr>
          <a:xfrm>
            <a:off x="3105150" y="1854443"/>
            <a:ext cx="7219024" cy="4444758"/>
          </a:xfrm>
          <a:prstGeom prst="rect">
            <a:avLst/>
          </a:prstGeom>
        </p:spPr>
      </p:pic>
    </p:spTree>
    <p:extLst>
      <p:ext uri="{BB962C8B-B14F-4D97-AF65-F5344CB8AC3E}">
        <p14:creationId xmlns:p14="http://schemas.microsoft.com/office/powerpoint/2010/main" val="34596048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smtClean="0"/>
              <a:t>Bussines</a:t>
            </a:r>
            <a:endParaRPr lang="vi-VN" dirty="0"/>
          </a:p>
        </p:txBody>
      </p:sp>
      <p:sp>
        <p:nvSpPr>
          <p:cNvPr id="3" name="Content Placeholder 2"/>
          <p:cNvSpPr>
            <a:spLocks noGrp="1"/>
          </p:cNvSpPr>
          <p:nvPr>
            <p:ph idx="1"/>
          </p:nvPr>
        </p:nvSpPr>
        <p:spPr/>
        <p:txBody>
          <a:bodyPr/>
          <a:lstStyle/>
          <a:p>
            <a:r>
              <a:rPr lang="en-US" dirty="0" smtClean="0"/>
              <a:t>Barcode </a:t>
            </a:r>
            <a:endParaRPr lang="vi-VN" dirty="0"/>
          </a:p>
        </p:txBody>
      </p:sp>
      <p:pic>
        <p:nvPicPr>
          <p:cNvPr id="4" name="Picture 3"/>
          <p:cNvPicPr>
            <a:picLocks noChangeAspect="1"/>
          </p:cNvPicPr>
          <p:nvPr/>
        </p:nvPicPr>
        <p:blipFill>
          <a:blip r:embed="rId2"/>
          <a:stretch>
            <a:fillRect/>
          </a:stretch>
        </p:blipFill>
        <p:spPr>
          <a:xfrm>
            <a:off x="2366904" y="1924050"/>
            <a:ext cx="7497311" cy="3917950"/>
          </a:xfrm>
          <a:prstGeom prst="rect">
            <a:avLst/>
          </a:prstGeom>
        </p:spPr>
      </p:pic>
    </p:spTree>
    <p:extLst>
      <p:ext uri="{BB962C8B-B14F-4D97-AF65-F5344CB8AC3E}">
        <p14:creationId xmlns:p14="http://schemas.microsoft.com/office/powerpoint/2010/main" val="7864456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smtClean="0"/>
              <a:t>E-Commerce</a:t>
            </a:r>
            <a:endParaRPr lang="vi-VN" dirty="0"/>
          </a:p>
        </p:txBody>
      </p:sp>
      <p:pic>
        <p:nvPicPr>
          <p:cNvPr id="5" name="Picture 4"/>
          <p:cNvPicPr>
            <a:picLocks noChangeAspect="1"/>
          </p:cNvPicPr>
          <p:nvPr/>
        </p:nvPicPr>
        <p:blipFill>
          <a:blip r:embed="rId2"/>
          <a:stretch>
            <a:fillRect/>
          </a:stretch>
        </p:blipFill>
        <p:spPr>
          <a:xfrm>
            <a:off x="1552575" y="1928812"/>
            <a:ext cx="9696450" cy="4040188"/>
          </a:xfrm>
          <a:prstGeom prst="rect">
            <a:avLst/>
          </a:prstGeom>
        </p:spPr>
      </p:pic>
    </p:spTree>
    <p:extLst>
      <p:ext uri="{BB962C8B-B14F-4D97-AF65-F5344CB8AC3E}">
        <p14:creationId xmlns:p14="http://schemas.microsoft.com/office/powerpoint/2010/main" val="27790466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smtClean="0"/>
              <a:t>Stock Control</a:t>
            </a:r>
            <a:endParaRPr lang="vi-VN" dirty="0"/>
          </a:p>
        </p:txBody>
      </p:sp>
      <p:pic>
        <p:nvPicPr>
          <p:cNvPr id="5" name="Picture 4"/>
          <p:cNvPicPr>
            <a:picLocks noChangeAspect="1"/>
          </p:cNvPicPr>
          <p:nvPr/>
        </p:nvPicPr>
        <p:blipFill>
          <a:blip r:embed="rId2"/>
          <a:stretch>
            <a:fillRect/>
          </a:stretch>
        </p:blipFill>
        <p:spPr>
          <a:xfrm>
            <a:off x="2462212" y="1866746"/>
            <a:ext cx="7877175" cy="4432454"/>
          </a:xfrm>
          <a:prstGeom prst="rect">
            <a:avLst/>
          </a:prstGeom>
        </p:spPr>
      </p:pic>
    </p:spTree>
    <p:extLst>
      <p:ext uri="{BB962C8B-B14F-4D97-AF65-F5344CB8AC3E}">
        <p14:creationId xmlns:p14="http://schemas.microsoft.com/office/powerpoint/2010/main" val="23697741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smtClean="0"/>
              <a:t>Robots: Used on production lines </a:t>
            </a:r>
            <a:endParaRPr lang="vi-VN" dirty="0"/>
          </a:p>
        </p:txBody>
      </p:sp>
      <p:pic>
        <p:nvPicPr>
          <p:cNvPr id="4" name="Picture 3"/>
          <p:cNvPicPr>
            <a:picLocks noChangeAspect="1"/>
          </p:cNvPicPr>
          <p:nvPr/>
        </p:nvPicPr>
        <p:blipFill>
          <a:blip r:embed="rId2"/>
          <a:stretch>
            <a:fillRect/>
          </a:stretch>
        </p:blipFill>
        <p:spPr>
          <a:xfrm>
            <a:off x="2933700" y="1695450"/>
            <a:ext cx="6705600" cy="4470400"/>
          </a:xfrm>
          <a:prstGeom prst="rect">
            <a:avLst/>
          </a:prstGeom>
        </p:spPr>
      </p:pic>
    </p:spTree>
    <p:extLst>
      <p:ext uri="{BB962C8B-B14F-4D97-AF65-F5344CB8AC3E}">
        <p14:creationId xmlns:p14="http://schemas.microsoft.com/office/powerpoint/2010/main" val="28953410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smtClean="0"/>
              <a:t>Computer </a:t>
            </a:r>
            <a:r>
              <a:rPr lang="en-US" dirty="0" err="1" smtClean="0"/>
              <a:t>Aidied</a:t>
            </a:r>
            <a:r>
              <a:rPr lang="en-US" dirty="0" smtClean="0"/>
              <a:t> Design </a:t>
            </a:r>
            <a:endParaRPr lang="vi-VN" dirty="0"/>
          </a:p>
        </p:txBody>
      </p:sp>
      <p:pic>
        <p:nvPicPr>
          <p:cNvPr id="4" name="Picture 3"/>
          <p:cNvPicPr>
            <a:picLocks noChangeAspect="1"/>
          </p:cNvPicPr>
          <p:nvPr/>
        </p:nvPicPr>
        <p:blipFill>
          <a:blip r:embed="rId2"/>
          <a:stretch>
            <a:fillRect/>
          </a:stretch>
        </p:blipFill>
        <p:spPr>
          <a:xfrm>
            <a:off x="3154680" y="1826324"/>
            <a:ext cx="7658099" cy="5031676"/>
          </a:xfrm>
          <a:prstGeom prst="rect">
            <a:avLst/>
          </a:prstGeom>
        </p:spPr>
      </p:pic>
    </p:spTree>
    <p:extLst>
      <p:ext uri="{BB962C8B-B14F-4D97-AF65-F5344CB8AC3E}">
        <p14:creationId xmlns:p14="http://schemas.microsoft.com/office/powerpoint/2010/main" val="2290556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vi-VN" dirty="0"/>
              <a:t>computer aided manufacture</a:t>
            </a:r>
          </a:p>
        </p:txBody>
      </p:sp>
      <p:pic>
        <p:nvPicPr>
          <p:cNvPr id="4" name="Picture 3"/>
          <p:cNvPicPr>
            <a:picLocks noChangeAspect="1"/>
          </p:cNvPicPr>
          <p:nvPr/>
        </p:nvPicPr>
        <p:blipFill>
          <a:blip r:embed="rId2"/>
          <a:stretch>
            <a:fillRect/>
          </a:stretch>
        </p:blipFill>
        <p:spPr>
          <a:xfrm>
            <a:off x="4091940" y="1806320"/>
            <a:ext cx="6264592" cy="4492880"/>
          </a:xfrm>
          <a:prstGeom prst="rect">
            <a:avLst/>
          </a:prstGeom>
        </p:spPr>
      </p:pic>
    </p:spTree>
    <p:extLst>
      <p:ext uri="{BB962C8B-B14F-4D97-AF65-F5344CB8AC3E}">
        <p14:creationId xmlns:p14="http://schemas.microsoft.com/office/powerpoint/2010/main" val="32212983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smtClean="0"/>
              <a:t>Smart Cards</a:t>
            </a:r>
            <a:endParaRPr lang="vi-VN" dirty="0"/>
          </a:p>
        </p:txBody>
      </p:sp>
      <p:pic>
        <p:nvPicPr>
          <p:cNvPr id="4" name="Picture 3"/>
          <p:cNvPicPr>
            <a:picLocks noChangeAspect="1"/>
          </p:cNvPicPr>
          <p:nvPr/>
        </p:nvPicPr>
        <p:blipFill>
          <a:blip r:embed="rId2"/>
          <a:stretch>
            <a:fillRect/>
          </a:stretch>
        </p:blipFill>
        <p:spPr>
          <a:xfrm>
            <a:off x="3467099" y="1404937"/>
            <a:ext cx="6679829" cy="4589463"/>
          </a:xfrm>
          <a:prstGeom prst="rect">
            <a:avLst/>
          </a:prstGeom>
        </p:spPr>
      </p:pic>
    </p:spTree>
    <p:extLst>
      <p:ext uri="{BB962C8B-B14F-4D97-AF65-F5344CB8AC3E}">
        <p14:creationId xmlns:p14="http://schemas.microsoft.com/office/powerpoint/2010/main" val="3556020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smtClean="0"/>
              <a:t>Automatized Payments</a:t>
            </a:r>
            <a:endParaRPr lang="vi-VN" dirty="0"/>
          </a:p>
        </p:txBody>
      </p:sp>
      <p:pic>
        <p:nvPicPr>
          <p:cNvPr id="4" name="Picture 3"/>
          <p:cNvPicPr>
            <a:picLocks noChangeAspect="1"/>
          </p:cNvPicPr>
          <p:nvPr/>
        </p:nvPicPr>
        <p:blipFill>
          <a:blip r:embed="rId2"/>
          <a:stretch>
            <a:fillRect/>
          </a:stretch>
        </p:blipFill>
        <p:spPr>
          <a:xfrm>
            <a:off x="4495800" y="1697831"/>
            <a:ext cx="5676900" cy="4283869"/>
          </a:xfrm>
          <a:prstGeom prst="rect">
            <a:avLst/>
          </a:prstGeom>
        </p:spPr>
      </p:pic>
    </p:spTree>
    <p:extLst>
      <p:ext uri="{BB962C8B-B14F-4D97-AF65-F5344CB8AC3E}">
        <p14:creationId xmlns:p14="http://schemas.microsoft.com/office/powerpoint/2010/main" val="230172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Advantages of IT in the Society</a:t>
            </a:r>
            <a:endParaRPr lang="vi-VN" dirty="0"/>
          </a:p>
        </p:txBody>
      </p:sp>
      <p:sp>
        <p:nvSpPr>
          <p:cNvPr id="3" name="Content Placeholder 2"/>
          <p:cNvSpPr>
            <a:spLocks noGrp="1"/>
          </p:cNvSpPr>
          <p:nvPr>
            <p:ph idx="1"/>
          </p:nvPr>
        </p:nvSpPr>
        <p:spPr/>
        <p:txBody>
          <a:bodyPr/>
          <a:lstStyle/>
          <a:p>
            <a:r>
              <a:rPr lang="vi-VN" b="1" dirty="0"/>
              <a:t>Communication</a:t>
            </a:r>
            <a:r>
              <a:rPr lang="vi-VN" dirty="0"/>
              <a:t> </a:t>
            </a:r>
          </a:p>
        </p:txBody>
      </p:sp>
      <p:pic>
        <p:nvPicPr>
          <p:cNvPr id="6" name="Picture 5"/>
          <p:cNvPicPr>
            <a:picLocks noChangeAspect="1"/>
          </p:cNvPicPr>
          <p:nvPr/>
        </p:nvPicPr>
        <p:blipFill>
          <a:blip r:embed="rId3"/>
          <a:stretch>
            <a:fillRect/>
          </a:stretch>
        </p:blipFill>
        <p:spPr>
          <a:xfrm>
            <a:off x="2057400" y="1783080"/>
            <a:ext cx="8686800" cy="4546280"/>
          </a:xfrm>
          <a:prstGeom prst="rect">
            <a:avLst/>
          </a:prstGeom>
        </p:spPr>
      </p:pic>
    </p:spTree>
    <p:extLst>
      <p:ext uri="{BB962C8B-B14F-4D97-AF65-F5344CB8AC3E}">
        <p14:creationId xmlns:p14="http://schemas.microsoft.com/office/powerpoint/2010/main" val="42325593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smtClean="0"/>
              <a:t>Cash Machines</a:t>
            </a:r>
            <a:endParaRPr lang="vi-VN" dirty="0"/>
          </a:p>
        </p:txBody>
      </p:sp>
      <p:pic>
        <p:nvPicPr>
          <p:cNvPr id="5" name="Picture 4"/>
          <p:cNvPicPr>
            <a:picLocks noChangeAspect="1"/>
          </p:cNvPicPr>
          <p:nvPr/>
        </p:nvPicPr>
        <p:blipFill>
          <a:blip r:embed="rId2"/>
          <a:stretch>
            <a:fillRect/>
          </a:stretch>
        </p:blipFill>
        <p:spPr>
          <a:xfrm>
            <a:off x="4114800" y="1657350"/>
            <a:ext cx="6705600" cy="5029200"/>
          </a:xfrm>
          <a:prstGeom prst="rect">
            <a:avLst/>
          </a:prstGeom>
        </p:spPr>
      </p:pic>
    </p:spTree>
    <p:extLst>
      <p:ext uri="{BB962C8B-B14F-4D97-AF65-F5344CB8AC3E}">
        <p14:creationId xmlns:p14="http://schemas.microsoft.com/office/powerpoint/2010/main" val="1467848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smtClean="0"/>
              <a:t>Credit/ Debit Cards</a:t>
            </a:r>
            <a:endParaRPr lang="vi-VN" dirty="0"/>
          </a:p>
        </p:txBody>
      </p:sp>
      <p:pic>
        <p:nvPicPr>
          <p:cNvPr id="4" name="Picture 3"/>
          <p:cNvPicPr>
            <a:picLocks noChangeAspect="1"/>
          </p:cNvPicPr>
          <p:nvPr/>
        </p:nvPicPr>
        <p:blipFill>
          <a:blip r:embed="rId2"/>
          <a:stretch>
            <a:fillRect/>
          </a:stretch>
        </p:blipFill>
        <p:spPr>
          <a:xfrm>
            <a:off x="3105150" y="1924050"/>
            <a:ext cx="6281964" cy="3517900"/>
          </a:xfrm>
          <a:prstGeom prst="rect">
            <a:avLst/>
          </a:prstGeom>
        </p:spPr>
      </p:pic>
    </p:spTree>
    <p:extLst>
      <p:ext uri="{BB962C8B-B14F-4D97-AF65-F5344CB8AC3E}">
        <p14:creationId xmlns:p14="http://schemas.microsoft.com/office/powerpoint/2010/main" val="814135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err="1" smtClean="0"/>
              <a:t>Cheque</a:t>
            </a:r>
            <a:r>
              <a:rPr lang="en-US" dirty="0" smtClean="0"/>
              <a:t> Processing</a:t>
            </a:r>
            <a:endParaRPr lang="vi-VN" dirty="0"/>
          </a:p>
        </p:txBody>
      </p:sp>
      <p:pic>
        <p:nvPicPr>
          <p:cNvPr id="4" name="Picture 3"/>
          <p:cNvPicPr>
            <a:picLocks noChangeAspect="1"/>
          </p:cNvPicPr>
          <p:nvPr/>
        </p:nvPicPr>
        <p:blipFill>
          <a:blip r:embed="rId2"/>
          <a:stretch>
            <a:fillRect/>
          </a:stretch>
        </p:blipFill>
        <p:spPr>
          <a:xfrm>
            <a:off x="1962152" y="2019300"/>
            <a:ext cx="8229598" cy="3962399"/>
          </a:xfrm>
          <a:prstGeom prst="rect">
            <a:avLst/>
          </a:prstGeom>
        </p:spPr>
      </p:pic>
    </p:spTree>
    <p:extLst>
      <p:ext uri="{BB962C8B-B14F-4D97-AF65-F5344CB8AC3E}">
        <p14:creationId xmlns:p14="http://schemas.microsoft.com/office/powerpoint/2010/main" val="1227645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IT on </a:t>
            </a:r>
            <a:r>
              <a:rPr lang="en-US" dirty="0" err="1"/>
              <a:t>Bussines</a:t>
            </a:r>
            <a:endParaRPr lang="vi-VN" dirty="0"/>
          </a:p>
        </p:txBody>
      </p:sp>
      <p:sp>
        <p:nvSpPr>
          <p:cNvPr id="3" name="Content Placeholder 2"/>
          <p:cNvSpPr>
            <a:spLocks noGrp="1"/>
          </p:cNvSpPr>
          <p:nvPr>
            <p:ph idx="1"/>
          </p:nvPr>
        </p:nvSpPr>
        <p:spPr/>
        <p:txBody>
          <a:bodyPr/>
          <a:lstStyle/>
          <a:p>
            <a:r>
              <a:rPr lang="en-US" dirty="0" smtClean="0"/>
              <a:t>Home Banking</a:t>
            </a:r>
            <a:endParaRPr lang="vi-VN" dirty="0"/>
          </a:p>
        </p:txBody>
      </p:sp>
      <p:pic>
        <p:nvPicPr>
          <p:cNvPr id="4" name="Picture 3"/>
          <p:cNvPicPr>
            <a:picLocks noChangeAspect="1"/>
          </p:cNvPicPr>
          <p:nvPr/>
        </p:nvPicPr>
        <p:blipFill>
          <a:blip r:embed="rId2"/>
          <a:stretch>
            <a:fillRect/>
          </a:stretch>
        </p:blipFill>
        <p:spPr>
          <a:xfrm>
            <a:off x="1781175" y="1885950"/>
            <a:ext cx="7515225" cy="4008120"/>
          </a:xfrm>
          <a:prstGeom prst="rect">
            <a:avLst/>
          </a:prstGeom>
        </p:spPr>
      </p:pic>
    </p:spTree>
    <p:extLst>
      <p:ext uri="{BB962C8B-B14F-4D97-AF65-F5344CB8AC3E}">
        <p14:creationId xmlns:p14="http://schemas.microsoft.com/office/powerpoint/2010/main" val="1136114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Tội</a:t>
            </a:r>
            <a:r>
              <a:rPr lang="en-US" dirty="0" smtClean="0"/>
              <a:t> </a:t>
            </a:r>
            <a:r>
              <a:rPr lang="en-US" dirty="0" err="1" smtClean="0"/>
              <a:t>phạm</a:t>
            </a:r>
            <a:r>
              <a:rPr lang="en-US" dirty="0" smtClean="0"/>
              <a:t> </a:t>
            </a:r>
            <a:r>
              <a:rPr lang="en-US" dirty="0" err="1" smtClean="0"/>
              <a:t>công</a:t>
            </a:r>
            <a:r>
              <a:rPr lang="en-US" dirty="0" smtClean="0"/>
              <a:t> </a:t>
            </a:r>
            <a:r>
              <a:rPr lang="en-US" dirty="0" err="1" smtClean="0"/>
              <a:t>nghệ</a:t>
            </a:r>
            <a:r>
              <a:rPr lang="en-US" dirty="0" smtClean="0"/>
              <a:t> </a:t>
            </a:r>
            <a:r>
              <a:rPr lang="en-US" dirty="0" err="1" smtClean="0"/>
              <a:t>cao</a:t>
            </a:r>
            <a:endParaRPr lang="vi-VN" dirty="0"/>
          </a:p>
        </p:txBody>
      </p:sp>
      <p:sp>
        <p:nvSpPr>
          <p:cNvPr id="3" name="Content Placeholder 2"/>
          <p:cNvSpPr>
            <a:spLocks noGrp="1"/>
          </p:cNvSpPr>
          <p:nvPr>
            <p:ph idx="1"/>
          </p:nvPr>
        </p:nvSpPr>
        <p:spPr/>
        <p:txBody>
          <a:bodyPr/>
          <a:lstStyle/>
          <a:p>
            <a:endParaRPr lang="vi-VN"/>
          </a:p>
        </p:txBody>
      </p:sp>
      <p:pic>
        <p:nvPicPr>
          <p:cNvPr id="5" name="Picture 4"/>
          <p:cNvPicPr>
            <a:picLocks noChangeAspect="1"/>
          </p:cNvPicPr>
          <p:nvPr/>
        </p:nvPicPr>
        <p:blipFill>
          <a:blip r:embed="rId2"/>
          <a:stretch>
            <a:fillRect/>
          </a:stretch>
        </p:blipFill>
        <p:spPr>
          <a:xfrm>
            <a:off x="3238499" y="1447800"/>
            <a:ext cx="7381875" cy="4286250"/>
          </a:xfrm>
          <a:prstGeom prst="rect">
            <a:avLst/>
          </a:prstGeom>
        </p:spPr>
      </p:pic>
    </p:spTree>
    <p:extLst>
      <p:ext uri="{BB962C8B-B14F-4D97-AF65-F5344CB8AC3E}">
        <p14:creationId xmlns:p14="http://schemas.microsoft.com/office/powerpoint/2010/main" val="1499964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Tội</a:t>
            </a:r>
            <a:r>
              <a:rPr lang="en-US" dirty="0" smtClean="0"/>
              <a:t> </a:t>
            </a:r>
            <a:r>
              <a:rPr lang="en-US" dirty="0" err="1" smtClean="0"/>
              <a:t>phạm</a:t>
            </a:r>
            <a:endParaRPr lang="vi-VN" dirty="0"/>
          </a:p>
        </p:txBody>
      </p:sp>
      <p:sp>
        <p:nvSpPr>
          <p:cNvPr id="3" name="Content Placeholder 2"/>
          <p:cNvSpPr>
            <a:spLocks noGrp="1"/>
          </p:cNvSpPr>
          <p:nvPr>
            <p:ph idx="1"/>
          </p:nvPr>
        </p:nvSpPr>
        <p:spPr/>
        <p:txBody>
          <a:bodyPr/>
          <a:lstStyle/>
          <a:p>
            <a:endParaRPr lang="vi-VN"/>
          </a:p>
        </p:txBody>
      </p:sp>
      <p:pic>
        <p:nvPicPr>
          <p:cNvPr id="4" name="Picture 3"/>
          <p:cNvPicPr>
            <a:picLocks noChangeAspect="1"/>
          </p:cNvPicPr>
          <p:nvPr/>
        </p:nvPicPr>
        <p:blipFill>
          <a:blip r:embed="rId2"/>
          <a:stretch>
            <a:fillRect/>
          </a:stretch>
        </p:blipFill>
        <p:spPr>
          <a:xfrm>
            <a:off x="3181350" y="1423987"/>
            <a:ext cx="6457950" cy="4668815"/>
          </a:xfrm>
          <a:prstGeom prst="rect">
            <a:avLst/>
          </a:prstGeom>
        </p:spPr>
      </p:pic>
    </p:spTree>
    <p:extLst>
      <p:ext uri="{BB962C8B-B14F-4D97-AF65-F5344CB8AC3E}">
        <p14:creationId xmlns:p14="http://schemas.microsoft.com/office/powerpoint/2010/main" val="138001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Advantages of IT in the Society</a:t>
            </a:r>
            <a:endParaRPr lang="vi-VN" dirty="0"/>
          </a:p>
        </p:txBody>
      </p:sp>
      <p:sp>
        <p:nvSpPr>
          <p:cNvPr id="3" name="Content Placeholder 2"/>
          <p:cNvSpPr>
            <a:spLocks noGrp="1"/>
          </p:cNvSpPr>
          <p:nvPr>
            <p:ph idx="1"/>
          </p:nvPr>
        </p:nvSpPr>
        <p:spPr/>
        <p:txBody>
          <a:bodyPr/>
          <a:lstStyle/>
          <a:p>
            <a:r>
              <a:rPr lang="vi-VN" b="1" dirty="0"/>
              <a:t>Cost </a:t>
            </a:r>
            <a:r>
              <a:rPr lang="vi-VN" b="1" dirty="0" smtClean="0"/>
              <a:t>effectiveness (hiệu quả về chi phí)</a:t>
            </a:r>
            <a:endParaRPr lang="en-US" b="1" dirty="0" smtClean="0"/>
          </a:p>
          <a:p>
            <a:endParaRPr lang="vi-V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312" y="1899284"/>
            <a:ext cx="6927060" cy="4079875"/>
          </a:xfrm>
          <a:prstGeom prst="rect">
            <a:avLst/>
          </a:prstGeom>
        </p:spPr>
      </p:pic>
    </p:spTree>
    <p:extLst>
      <p:ext uri="{BB962C8B-B14F-4D97-AF65-F5344CB8AC3E}">
        <p14:creationId xmlns:p14="http://schemas.microsoft.com/office/powerpoint/2010/main" val="632331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Advantages of IT in the Society</a:t>
            </a:r>
            <a:endParaRPr lang="vi-VN" dirty="0"/>
          </a:p>
        </p:txBody>
      </p:sp>
      <p:sp>
        <p:nvSpPr>
          <p:cNvPr id="3" name="Content Placeholder 2"/>
          <p:cNvSpPr>
            <a:spLocks noGrp="1"/>
          </p:cNvSpPr>
          <p:nvPr>
            <p:ph idx="1"/>
          </p:nvPr>
        </p:nvSpPr>
        <p:spPr/>
        <p:txBody>
          <a:bodyPr/>
          <a:lstStyle/>
          <a:p>
            <a:r>
              <a:rPr lang="vi-VN" b="1" dirty="0"/>
              <a:t>Lots of </a:t>
            </a:r>
            <a:r>
              <a:rPr lang="vi-VN" b="1" dirty="0" smtClean="0"/>
              <a:t>time (nhiều thời gan)</a:t>
            </a:r>
            <a:endParaRPr lang="vi-VN" dirty="0"/>
          </a:p>
        </p:txBody>
      </p:sp>
      <p:pic>
        <p:nvPicPr>
          <p:cNvPr id="4" name="Picture 3"/>
          <p:cNvPicPr>
            <a:picLocks noChangeAspect="1"/>
          </p:cNvPicPr>
          <p:nvPr/>
        </p:nvPicPr>
        <p:blipFill>
          <a:blip r:embed="rId2"/>
          <a:stretch>
            <a:fillRect/>
          </a:stretch>
        </p:blipFill>
        <p:spPr>
          <a:xfrm>
            <a:off x="1985962" y="1897062"/>
            <a:ext cx="9240459" cy="4663758"/>
          </a:xfrm>
          <a:prstGeom prst="rect">
            <a:avLst/>
          </a:prstGeom>
        </p:spPr>
      </p:pic>
    </p:spTree>
    <p:extLst>
      <p:ext uri="{BB962C8B-B14F-4D97-AF65-F5344CB8AC3E}">
        <p14:creationId xmlns:p14="http://schemas.microsoft.com/office/powerpoint/2010/main" val="2839988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Advantages of IT in the Society</a:t>
            </a:r>
            <a:endParaRPr lang="vi-VN" dirty="0"/>
          </a:p>
        </p:txBody>
      </p:sp>
      <p:sp>
        <p:nvSpPr>
          <p:cNvPr id="3" name="Content Placeholder 2"/>
          <p:cNvSpPr>
            <a:spLocks noGrp="1"/>
          </p:cNvSpPr>
          <p:nvPr>
            <p:ph idx="1"/>
          </p:nvPr>
        </p:nvSpPr>
        <p:spPr/>
        <p:txBody>
          <a:bodyPr/>
          <a:lstStyle/>
          <a:p>
            <a:r>
              <a:rPr lang="en-US" b="1" dirty="0"/>
              <a:t>The Birth of New </a:t>
            </a:r>
            <a:r>
              <a:rPr lang="en-US" b="1" dirty="0" smtClean="0"/>
              <a:t>Jobs (</a:t>
            </a:r>
            <a:r>
              <a:rPr lang="en-US" b="1" dirty="0" err="1" smtClean="0"/>
              <a:t>sinh</a:t>
            </a:r>
            <a:r>
              <a:rPr lang="en-US" b="1" dirty="0" smtClean="0"/>
              <a:t> </a:t>
            </a:r>
            <a:r>
              <a:rPr lang="en-US" b="1" dirty="0" err="1" smtClean="0"/>
              <a:t>nhiều</a:t>
            </a:r>
            <a:r>
              <a:rPr lang="en-US" b="1" dirty="0" smtClean="0"/>
              <a:t> </a:t>
            </a:r>
            <a:r>
              <a:rPr lang="en-US" b="1" dirty="0" err="1" smtClean="0"/>
              <a:t>công</a:t>
            </a:r>
            <a:r>
              <a:rPr lang="en-US" b="1" dirty="0" smtClean="0"/>
              <a:t> </a:t>
            </a:r>
            <a:r>
              <a:rPr lang="en-US" b="1" dirty="0" err="1" smtClean="0"/>
              <a:t>việc</a:t>
            </a:r>
            <a:r>
              <a:rPr lang="en-US" b="1" dirty="0" smtClean="0"/>
              <a:t> </a:t>
            </a:r>
            <a:r>
              <a:rPr lang="en-US" b="1" dirty="0" err="1" smtClean="0"/>
              <a:t>mới</a:t>
            </a:r>
            <a:r>
              <a:rPr lang="en-US" b="1" dirty="0" smtClean="0"/>
              <a:t>)</a:t>
            </a:r>
            <a:endParaRPr lang="vi-VN" b="1" dirty="0"/>
          </a:p>
        </p:txBody>
      </p:sp>
      <p:pic>
        <p:nvPicPr>
          <p:cNvPr id="4" name="Picture 3"/>
          <p:cNvPicPr>
            <a:picLocks noChangeAspect="1"/>
          </p:cNvPicPr>
          <p:nvPr/>
        </p:nvPicPr>
        <p:blipFill>
          <a:blip r:embed="rId2"/>
          <a:stretch>
            <a:fillRect/>
          </a:stretch>
        </p:blipFill>
        <p:spPr>
          <a:xfrm>
            <a:off x="2278380" y="1953577"/>
            <a:ext cx="8328660" cy="4638601"/>
          </a:xfrm>
          <a:prstGeom prst="rect">
            <a:avLst/>
          </a:prstGeom>
        </p:spPr>
      </p:pic>
    </p:spTree>
    <p:extLst>
      <p:ext uri="{BB962C8B-B14F-4D97-AF65-F5344CB8AC3E}">
        <p14:creationId xmlns:p14="http://schemas.microsoft.com/office/powerpoint/2010/main" val="32107338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0" dirty="0" smtClean="0">
                <a:effectLst/>
              </a:rPr>
              <a:t>Disadvantages</a:t>
            </a:r>
            <a:r>
              <a:rPr lang="vi-VN" b="0" cap="all" dirty="0" smtClean="0">
                <a:effectLst/>
              </a:rPr>
              <a:t> </a:t>
            </a:r>
            <a:r>
              <a:rPr lang="vi-VN" b="0" dirty="0" smtClean="0">
                <a:effectLst/>
              </a:rPr>
              <a:t>of information technology</a:t>
            </a:r>
            <a:br>
              <a:rPr lang="vi-VN" b="0" dirty="0" smtClean="0">
                <a:effectLst/>
              </a:rPr>
            </a:br>
            <a:endParaRPr lang="vi-VN" dirty="0"/>
          </a:p>
        </p:txBody>
      </p:sp>
      <p:sp>
        <p:nvSpPr>
          <p:cNvPr id="3" name="Content Placeholder 2"/>
          <p:cNvSpPr>
            <a:spLocks noGrp="1"/>
          </p:cNvSpPr>
          <p:nvPr>
            <p:ph idx="1"/>
          </p:nvPr>
        </p:nvSpPr>
        <p:spPr/>
        <p:txBody>
          <a:bodyPr/>
          <a:lstStyle/>
          <a:p>
            <a:r>
              <a:rPr lang="vi-VN" b="1" dirty="0" smtClean="0"/>
              <a:t>Unemployment (thất nghiệp)</a:t>
            </a:r>
            <a:endParaRPr lang="vi-V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994" y="1945005"/>
            <a:ext cx="7652385" cy="4685614"/>
          </a:xfrm>
          <a:prstGeom prst="rect">
            <a:avLst/>
          </a:prstGeom>
        </p:spPr>
      </p:pic>
    </p:spTree>
    <p:extLst>
      <p:ext uri="{BB962C8B-B14F-4D97-AF65-F5344CB8AC3E}">
        <p14:creationId xmlns:p14="http://schemas.microsoft.com/office/powerpoint/2010/main" val="3595574894"/>
      </p:ext>
    </p:extLst>
  </p:cSld>
  <p:clrMapOvr>
    <a:masterClrMapping/>
  </p:clrMapOvr>
  <p:timing>
    <p:tnLst>
      <p:par>
        <p:cTn id="1" dur="indefinite" restart="never" nodeType="tmRoot"/>
      </p:par>
    </p:tnLst>
  </p:timing>
</p:sld>
</file>

<file path=ppt/theme/theme1.xml><?xml version="1.0" encoding="utf-8"?>
<a:theme xmlns:a="http://schemas.openxmlformats.org/drawingml/2006/main" name="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Kendall Master 2007">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Kendall Master 2007">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2_Kendall Master 2007">
      <a:majorFont>
        <a:latin typeface="Tahoma"/>
        <a:ea typeface="MS PGothic"/>
        <a:cs typeface=""/>
      </a:majorFont>
      <a:minorFont>
        <a:latin typeface="Tahoma"/>
        <a:ea typeface="MS P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Kendall Master 200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Kendall Master 200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Kendall Master 200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Kendall Master 200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Kendall Master 200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Kendall Master 200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Kendall Master 200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Kendall Master 200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Kendall Master 200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Kendall Master 200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Kendall Master 200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Kendall Master 200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4236</TotalTime>
  <Words>912</Words>
  <Application>Microsoft Office PowerPoint</Application>
  <PresentationFormat>Widescreen</PresentationFormat>
  <Paragraphs>151</Paragraphs>
  <Slides>55</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55</vt:i4>
      </vt:variant>
    </vt:vector>
  </HeadingPairs>
  <TitlesOfParts>
    <vt:vector size="63" baseType="lpstr">
      <vt:lpstr>ＭＳ Ｐゴシック</vt:lpstr>
      <vt:lpstr>ＭＳ Ｐゴシック</vt:lpstr>
      <vt:lpstr>Arial</vt:lpstr>
      <vt:lpstr>Calibri</vt:lpstr>
      <vt:lpstr>Tahoma</vt:lpstr>
      <vt:lpstr>Wingdings</vt:lpstr>
      <vt:lpstr>Kendall Master 2007</vt:lpstr>
      <vt:lpstr>2_Kendall Master 2007</vt:lpstr>
      <vt:lpstr>Chương 7: Tác động của CNTT  đến các vấn đề xã hội và kinh tế</vt:lpstr>
      <vt:lpstr>Giới thiệu</vt:lpstr>
      <vt:lpstr>Giới thiệu</vt:lpstr>
      <vt:lpstr>Advantages of IT in the Society </vt:lpstr>
      <vt:lpstr>Advantages of IT in the Society</vt:lpstr>
      <vt:lpstr>Advantages of IT in the Society</vt:lpstr>
      <vt:lpstr>Advantages of IT in the Society</vt:lpstr>
      <vt:lpstr>Advantages of IT in the Society</vt:lpstr>
      <vt:lpstr>Disadvantages of information technology </vt:lpstr>
      <vt:lpstr>Disadvantages of information technology </vt:lpstr>
      <vt:lpstr>Disadvantages of information technology </vt:lpstr>
      <vt:lpstr>Disadvantages of information technology </vt:lpstr>
      <vt:lpstr>Impact of IT on Education</vt:lpstr>
      <vt:lpstr>Impact of IT on Education</vt:lpstr>
      <vt:lpstr>Impact of IT on Education</vt:lpstr>
      <vt:lpstr>Impact of IT on Education</vt:lpstr>
      <vt:lpstr>Impact of IT on Health</vt:lpstr>
      <vt:lpstr>Impact of IT on Health</vt:lpstr>
      <vt:lpstr>Impact of IT on Health</vt:lpstr>
      <vt:lpstr>Impact of IT on Health</vt:lpstr>
      <vt:lpstr>Impact of IT on Health</vt:lpstr>
      <vt:lpstr>Impact of IT on Health</vt:lpstr>
      <vt:lpstr>Impact of IT on Enviroment</vt:lpstr>
      <vt:lpstr>Impact of IT on Enviroment</vt:lpstr>
      <vt:lpstr>Impact of IT on Enviroment</vt:lpstr>
      <vt:lpstr>Impact of IT on Entertainment</vt:lpstr>
      <vt:lpstr>Impact of IT on Entertainment</vt:lpstr>
      <vt:lpstr>Impact of IT on Entertainment</vt:lpstr>
      <vt:lpstr>Impact of IT on Entertainment</vt:lpstr>
      <vt:lpstr>Impact of IT on Entertainment</vt:lpstr>
      <vt:lpstr>Impact of IT on Entertainment</vt:lpstr>
      <vt:lpstr>Impact of IT on Entertainment</vt:lpstr>
      <vt:lpstr>Impact of IT on Entertainment</vt:lpstr>
      <vt:lpstr>Negative Impact of IT on Entertainment</vt:lpstr>
      <vt:lpstr>Impact of IT on Communication</vt:lpstr>
      <vt:lpstr>Impact of IT on Communication</vt:lpstr>
      <vt:lpstr>Impact of IT on Communication</vt:lpstr>
      <vt:lpstr>Impact of IT on Communication</vt:lpstr>
      <vt:lpstr>Impact of IT on Communication</vt:lpstr>
      <vt:lpstr>Impact of IT on Communication</vt:lpstr>
      <vt:lpstr>Impact of IT on Communication</vt:lpstr>
      <vt:lpstr>Impact of IT on Bussines</vt:lpstr>
      <vt:lpstr>Impact of IT on Bussines</vt:lpstr>
      <vt:lpstr>Impact of IT on Bussines</vt:lpstr>
      <vt:lpstr>Impact of IT on Bussines</vt:lpstr>
      <vt:lpstr>Impact of IT on Bussines</vt:lpstr>
      <vt:lpstr>Impact of IT on Bussines</vt:lpstr>
      <vt:lpstr>Impact of IT on Bussines</vt:lpstr>
      <vt:lpstr>Impact of IT on Bussines</vt:lpstr>
      <vt:lpstr>Impact of IT on Bussines</vt:lpstr>
      <vt:lpstr>Impact of IT on Bussines</vt:lpstr>
      <vt:lpstr>Impact of IT on Bussines</vt:lpstr>
      <vt:lpstr>Impact of IT on Bussines</vt:lpstr>
      <vt:lpstr>Tội phạm công nghệ cao</vt:lpstr>
      <vt:lpstr>Tội phạm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LUẬT CÔNG NGHỆ THÔNG TIN</dc:title>
  <dc:creator>Nguyen Thi Hanh</dc:creator>
  <cp:lastModifiedBy>HanhNT</cp:lastModifiedBy>
  <cp:revision>134</cp:revision>
  <cp:lastPrinted>2017-11-07T05:07:02Z</cp:lastPrinted>
  <dcterms:created xsi:type="dcterms:W3CDTF">2017-08-25T03:25:32Z</dcterms:created>
  <dcterms:modified xsi:type="dcterms:W3CDTF">2020-08-24T12:23:21Z</dcterms:modified>
</cp:coreProperties>
</file>